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75" r:id="rId2"/>
    <p:sldId id="331" r:id="rId3"/>
    <p:sldId id="333" r:id="rId4"/>
    <p:sldId id="284" r:id="rId5"/>
    <p:sldId id="367" r:id="rId6"/>
    <p:sldId id="362" r:id="rId7"/>
    <p:sldId id="363" r:id="rId8"/>
    <p:sldId id="311" r:id="rId9"/>
    <p:sldId id="371" r:id="rId10"/>
    <p:sldId id="335" r:id="rId11"/>
    <p:sldId id="372" r:id="rId12"/>
    <p:sldId id="373" r:id="rId13"/>
    <p:sldId id="374" r:id="rId14"/>
    <p:sldId id="301" r:id="rId15"/>
    <p:sldId id="292" r:id="rId16"/>
    <p:sldId id="375" r:id="rId17"/>
    <p:sldId id="337" r:id="rId18"/>
    <p:sldId id="376" r:id="rId19"/>
    <p:sldId id="339" r:id="rId20"/>
    <p:sldId id="259" r:id="rId21"/>
    <p:sldId id="340" r:id="rId22"/>
    <p:sldId id="260" r:id="rId23"/>
    <p:sldId id="377" r:id="rId24"/>
    <p:sldId id="296" r:id="rId25"/>
    <p:sldId id="342" r:id="rId26"/>
    <p:sldId id="351" r:id="rId27"/>
    <p:sldId id="355" r:id="rId28"/>
    <p:sldId id="356" r:id="rId29"/>
    <p:sldId id="352" r:id="rId30"/>
    <p:sldId id="357" r:id="rId31"/>
    <p:sldId id="358" r:id="rId32"/>
    <p:sldId id="350" r:id="rId33"/>
    <p:sldId id="320" r:id="rId34"/>
    <p:sldId id="361" r:id="rId35"/>
  </p:sldIdLst>
  <p:sldSz cx="9144000" cy="6858000" type="screen4x3"/>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l 1) Intro til Holocaust i Norge" id="{7B0776E7-41C1-4722-B6D6-10D758E73FDC}">
          <p14:sldIdLst>
            <p14:sldId id="275"/>
            <p14:sldId id="331"/>
            <p14:sldId id="333"/>
            <p14:sldId id="284"/>
            <p14:sldId id="367"/>
            <p14:sldId id="362"/>
            <p14:sldId id="363"/>
            <p14:sldId id="311"/>
            <p14:sldId id="371"/>
            <p14:sldId id="335"/>
            <p14:sldId id="372"/>
            <p14:sldId id="373"/>
            <p14:sldId id="374"/>
          </p14:sldIdLst>
        </p14:section>
        <p14:section name="Del 2) Kildeopplegget" id="{92539925-5137-45FB-BFC6-50070F6A3C10}">
          <p14:sldIdLst>
            <p14:sldId id="301"/>
            <p14:sldId id="292"/>
            <p14:sldId id="375"/>
            <p14:sldId id="337"/>
            <p14:sldId id="376"/>
            <p14:sldId id="339"/>
            <p14:sldId id="259"/>
            <p14:sldId id="340"/>
            <p14:sldId id="260"/>
            <p14:sldId id="377"/>
            <p14:sldId id="296"/>
          </p14:sldIdLst>
        </p14:section>
        <p14:section name="Del 3) Hvorfor ble europeiske jøder forfulgt?" id="{DAB0EFAD-D6B7-452C-A26D-4F83037CD581}">
          <p14:sldIdLst>
            <p14:sldId id="342"/>
            <p14:sldId id="351"/>
            <p14:sldId id="355"/>
            <p14:sldId id="356"/>
            <p14:sldId id="352"/>
            <p14:sldId id="357"/>
            <p14:sldId id="358"/>
            <p14:sldId id="350"/>
            <p14:sldId id="32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073" autoAdjust="0"/>
  </p:normalViewPr>
  <p:slideViewPr>
    <p:cSldViewPr>
      <p:cViewPr varScale="1">
        <p:scale>
          <a:sx n="37" d="100"/>
          <a:sy n="37" d="100"/>
        </p:scale>
        <p:origin x="1430"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8DA50E1C-056A-4227-B301-712791EBFAF9}" type="datetimeFigureOut">
              <a:rPr lang="nb-NO" smtClean="0"/>
              <a:t>02.04.2020</a:t>
            </a:fld>
            <a:endParaRPr lang="nb-NO"/>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58500E92-7351-4C5E-A8B1-E03BE8E9AA2D}" type="slidenum">
              <a:rPr lang="nb-NO" smtClean="0"/>
              <a:t>‹#›</a:t>
            </a:fld>
            <a:endParaRPr lang="nb-NO"/>
          </a:p>
        </p:txBody>
      </p:sp>
    </p:spTree>
    <p:extLst>
      <p:ext uri="{BB962C8B-B14F-4D97-AF65-F5344CB8AC3E}">
        <p14:creationId xmlns:p14="http://schemas.microsoft.com/office/powerpoint/2010/main" val="2480562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D086138B-A6C1-46A0-A0ED-BFAD64B46E27}" type="datetimeFigureOut">
              <a:rPr lang="nb-NO" smtClean="0"/>
              <a:t>02.04.2020</a:t>
            </a:fld>
            <a:endParaRPr lang="nb-NO"/>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316EB76D-A0FA-420E-A5FD-375945A4E0F3}" type="slidenum">
              <a:rPr lang="nb-NO" smtClean="0"/>
              <a:t>‹#›</a:t>
            </a:fld>
            <a:endParaRPr lang="nb-NO"/>
          </a:p>
        </p:txBody>
      </p:sp>
    </p:spTree>
    <p:extLst>
      <p:ext uri="{BB962C8B-B14F-4D97-AF65-F5344CB8AC3E}">
        <p14:creationId xmlns:p14="http://schemas.microsoft.com/office/powerpoint/2010/main" val="126892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ntisemittisme-forogna.n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dirty="0" smtClean="0">
                <a:solidFill>
                  <a:schemeClr val="tx1"/>
                </a:solidFill>
                <a:effectLst/>
                <a:latin typeface="+mn-lt"/>
                <a:ea typeface="+mn-ea"/>
                <a:cs typeface="+mn-cs"/>
              </a:rPr>
              <a:t>Senter for studier av Holocaust og livssynsminoriteter er et forsknings-, dokumentasjons- og formidlingssenter med søkelys på Holocaust og andre folkemord, og på minoriteters vilkår i moderne samfunn. </a:t>
            </a:r>
          </a:p>
        </p:txBody>
      </p:sp>
      <p:sp>
        <p:nvSpPr>
          <p:cNvPr id="4" name="Slide Number Placeholder 3"/>
          <p:cNvSpPr>
            <a:spLocks noGrp="1"/>
          </p:cNvSpPr>
          <p:nvPr>
            <p:ph type="sldNum" sz="quarter" idx="10"/>
          </p:nvPr>
        </p:nvSpPr>
        <p:spPr/>
        <p:txBody>
          <a:bodyPr/>
          <a:lstStyle/>
          <a:p>
            <a:fld id="{9146CA81-A541-F348-885B-AB662CFF3318}" type="slidenum">
              <a:rPr lang="nb-NO" smtClean="0"/>
              <a:t>1</a:t>
            </a:fld>
            <a:endParaRPr lang="nb-NO"/>
          </a:p>
        </p:txBody>
      </p:sp>
    </p:spTree>
    <p:extLst>
      <p:ext uri="{BB962C8B-B14F-4D97-AF65-F5344CB8AC3E}">
        <p14:creationId xmlns:p14="http://schemas.microsoft.com/office/powerpoint/2010/main" val="26345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smtClean="0"/>
              <a:t>1216 jøder</a:t>
            </a:r>
            <a:r>
              <a:rPr lang="nb-NO" altLang="nb-NO" baseline="0" dirty="0" smtClean="0"/>
              <a:t> </a:t>
            </a:r>
            <a:r>
              <a:rPr lang="nb-NO" altLang="nb-NO" dirty="0" smtClean="0"/>
              <a:t>flykter fra Norge til Sverige.</a:t>
            </a:r>
            <a:r>
              <a:rPr lang="nb-NO" altLang="nb-NO" baseline="0" dirty="0" smtClean="0"/>
              <a:t> Sverige nøytralt land under andre verdenskrig. Kartet kan brukes til å forklare og vise hvorfor mange nordmenn flykter til Sverige.</a:t>
            </a:r>
            <a:endParaRPr lang="nb-NO" altLang="nb-NO" dirty="0" smtClean="0"/>
          </a:p>
        </p:txBody>
      </p:sp>
      <p:sp>
        <p:nvSpPr>
          <p:cNvPr id="348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544E64E-625D-4B9B-9270-CC5A133EA55B}" type="datetime1">
              <a:rPr lang="nb-NO" altLang="nb-NO" sz="1000" smtClean="0"/>
              <a:pPr>
                <a:spcBef>
                  <a:spcPct val="0"/>
                </a:spcBef>
              </a:pPr>
              <a:t>02.04.2020</a:t>
            </a:fld>
            <a:endParaRPr lang="nb-NO" altLang="nb-NO" sz="1000" smtClean="0"/>
          </a:p>
        </p:txBody>
      </p:sp>
      <p:sp>
        <p:nvSpPr>
          <p:cNvPr id="5" name="Footer Placeholder 4"/>
          <p:cNvSpPr>
            <a:spLocks noGrp="1"/>
          </p:cNvSpPr>
          <p:nvPr>
            <p:ph type="ftr" sz="quarter" idx="4"/>
          </p:nvPr>
        </p:nvSpPr>
        <p:spPr/>
        <p:txBody>
          <a:bodyPr/>
          <a:lstStyle/>
          <a:p>
            <a:pPr>
              <a:defRPr/>
            </a:pPr>
            <a:r>
              <a:rPr lang="nb-NO" smtClean="0"/>
              <a:t>© Senter for studier av Holocaust og livssynsminoriteter | Tittel på presentasjonen</a:t>
            </a:r>
            <a:endParaRPr lang="nb-NO"/>
          </a:p>
        </p:txBody>
      </p:sp>
      <p:sp>
        <p:nvSpPr>
          <p:cNvPr id="3482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r>
              <a:rPr lang="nb-NO" altLang="nb-NO" sz="1000" smtClean="0"/>
              <a:t>side </a:t>
            </a:r>
            <a:fld id="{BFBE6223-8B18-4AD3-A7C1-47DB34845B68}" type="slidenum">
              <a:rPr lang="nb-NO" altLang="nb-NO" sz="1000" smtClean="0"/>
              <a:pPr>
                <a:spcBef>
                  <a:spcPct val="0"/>
                </a:spcBef>
              </a:pPr>
              <a:t>10</a:t>
            </a:fld>
            <a:endParaRPr lang="nb-NO" altLang="nb-NO" sz="10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aseline="0" dirty="0" smtClean="0"/>
              <a:t>Donau seiler nedover Oslofjorden den 26.november 1942. Skipet forlot land kl. 14.55. Folk har samlet seg på kaia. I bakgrunnen skimtes Hovedøya. Foto: Georg Fossum. </a:t>
            </a:r>
          </a:p>
          <a:p>
            <a:endParaRPr lang="nb-NO" baseline="0" dirty="0" smtClean="0"/>
          </a:p>
          <a:p>
            <a:r>
              <a:rPr lang="nb-NO" baseline="0" dirty="0" smtClean="0"/>
              <a:t>Reisen gikk fra Oslo til Stettin i dagens Polen, hvor de norske jødene ble fraktet over i kvegtog for reisen til Auschwitz-</a:t>
            </a:r>
            <a:r>
              <a:rPr lang="nb-NO" baseline="0" dirty="0" err="1" smtClean="0"/>
              <a:t>Birkenau</a:t>
            </a:r>
            <a:r>
              <a:rPr lang="nb-NO" baseline="0" dirty="0" smtClean="0"/>
              <a:t>. Bruk kartet på neste slide for å vise reisen.</a:t>
            </a:r>
          </a:p>
          <a:p>
            <a:endParaRPr lang="nb-NO" baseline="0" dirty="0" smtClean="0"/>
          </a:p>
          <a:p>
            <a:r>
              <a:rPr lang="nb-NO" baseline="0" dirty="0" smtClean="0"/>
              <a:t>De norske jødene kom frem til Auschwitz-</a:t>
            </a:r>
            <a:r>
              <a:rPr lang="nb-NO" baseline="0" dirty="0" err="1" smtClean="0"/>
              <a:t>Birkenau</a:t>
            </a:r>
            <a:r>
              <a:rPr lang="nb-NO" baseline="0" dirty="0" smtClean="0"/>
              <a:t> den 1. desember 1942. Der ble friske, unge menn sendt til arbeidsleiren </a:t>
            </a:r>
            <a:r>
              <a:rPr lang="nb-NO" baseline="0" dirty="0" err="1" smtClean="0"/>
              <a:t>Monowitz</a:t>
            </a:r>
            <a:r>
              <a:rPr lang="nb-NO" baseline="0" dirty="0" smtClean="0"/>
              <a:t> for slavearbeid, mens alle kvinner, barn, eldre og syke ble sendt direkte til gasskamrene og drept samme dag. Av de 529 om bord på Donau overlevde kun ni personer.</a:t>
            </a:r>
          </a:p>
          <a:p>
            <a:endParaRPr lang="nb-NO" baseline="0" dirty="0" smtClean="0"/>
          </a:p>
          <a:p>
            <a:endParaRPr lang="nb-NO" baseline="0" dirty="0" smtClean="0"/>
          </a:p>
        </p:txBody>
      </p:sp>
      <p:sp>
        <p:nvSpPr>
          <p:cNvPr id="4" name="Slide Number Placeholder 3"/>
          <p:cNvSpPr>
            <a:spLocks noGrp="1"/>
          </p:cNvSpPr>
          <p:nvPr>
            <p:ph type="sldNum" sz="quarter" idx="10"/>
          </p:nvPr>
        </p:nvSpPr>
        <p:spPr/>
        <p:txBody>
          <a:bodyPr/>
          <a:lstStyle/>
          <a:p>
            <a:fld id="{316EB76D-A0FA-420E-A5FD-375945A4E0F3}" type="slidenum">
              <a:rPr lang="nb-NO" smtClean="0"/>
              <a:t>11</a:t>
            </a:fld>
            <a:endParaRPr lang="nb-NO"/>
          </a:p>
        </p:txBody>
      </p:sp>
    </p:spTree>
    <p:extLst>
      <p:ext uri="{BB962C8B-B14F-4D97-AF65-F5344CB8AC3E}">
        <p14:creationId xmlns:p14="http://schemas.microsoft.com/office/powerpoint/2010/main" val="69788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Kartet viser ghettoer, ulike typer leirer og steder for masseskyting.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Understrek at Holocaust</a:t>
            </a:r>
            <a:r>
              <a:rPr lang="nb-NO" baseline="0" dirty="0" smtClean="0"/>
              <a:t> er mange hendelser spredt over hele Europa over mange år. Folkemordet skjer ikke kun i gasskamrene i Auschwitz.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Leirene med rød strek under er de seks dødsleirene – leirer som ble bygd med formål om å ta livet av flest mulig mennesker mest mulig effektivt. Det er her man finner gasskamrene. Men, det var høy dødelighet også i de andre leirene og rundt omkring i Europa (forrige punkt er viktig)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Folkemordet</a:t>
            </a:r>
            <a:r>
              <a:rPr lang="nb-NO" baseline="0" dirty="0" smtClean="0"/>
              <a:t> ble u</a:t>
            </a:r>
            <a:r>
              <a:rPr lang="nb-NO" dirty="0" smtClean="0"/>
              <a:t>tført i hele Europa med bistand fra deler av lokalbefolkningen. Viktig</a:t>
            </a:r>
            <a:r>
              <a:rPr lang="nb-NO" baseline="0" dirty="0" smtClean="0"/>
              <a:t> å understreke at det fantes antijødiske og antisemittiske holdninger i Europa fra før som fikk utløp under nazistisk okkupasjon.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Bildet øverst til høyre viser inngangen til Auschwitz-</a:t>
            </a:r>
            <a:r>
              <a:rPr lang="nb-NO" baseline="0" dirty="0" err="1" smtClean="0"/>
              <a:t>Birkenau</a:t>
            </a:r>
            <a:r>
              <a:rPr lang="nb-NO" baseline="0" dirty="0" smtClean="0"/>
              <a:t>, hvor de norske jødene og andre ofre kom med kvegtog fra havnebyen Stettin.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I Norge</a:t>
            </a:r>
            <a:r>
              <a:rPr lang="nb-NO" baseline="0" dirty="0" smtClean="0"/>
              <a:t> fikk det tyske naziststyret </a:t>
            </a:r>
            <a:r>
              <a:rPr lang="nb-NO" dirty="0" smtClean="0"/>
              <a:t>bistand fra: </a:t>
            </a:r>
            <a:br>
              <a:rPr lang="nb-NO" dirty="0" smtClean="0"/>
            </a:br>
            <a:r>
              <a:rPr lang="nb-NO" dirty="0" smtClean="0"/>
              <a:t>- Nasjonal samling (NS)</a:t>
            </a:r>
            <a:br>
              <a:rPr lang="nb-NO" dirty="0" smtClean="0"/>
            </a:br>
            <a:r>
              <a:rPr lang="nb-NO" dirty="0" smtClean="0"/>
              <a:t>- Store deler av norsk politi og norske</a:t>
            </a:r>
            <a:r>
              <a:rPr lang="nb-NO" baseline="0" dirty="0" smtClean="0"/>
              <a:t> myndigheter som jobbet i statsapparatet under krigen</a:t>
            </a:r>
            <a:r>
              <a:rPr lang="nb-NO" dirty="0" smtClean="0"/>
              <a:t/>
            </a:r>
            <a:br>
              <a:rPr lang="nb-NO" dirty="0" smtClean="0"/>
            </a:br>
            <a:r>
              <a:rPr lang="nb-NO" dirty="0" smtClean="0"/>
              <a:t>- Vanlige mennesker som gjør små jobber (drosjesjåfører</a:t>
            </a:r>
            <a:r>
              <a:rPr lang="nb-NO" baseline="0" dirty="0" smtClean="0"/>
              <a:t> f.eks.)</a:t>
            </a:r>
            <a:endParaRPr lang="nb-NO" dirty="0" smtClean="0"/>
          </a:p>
          <a:p>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12</a:t>
            </a:fld>
            <a:endParaRPr lang="nb-NO"/>
          </a:p>
        </p:txBody>
      </p:sp>
    </p:spTree>
    <p:extLst>
      <p:ext uri="{BB962C8B-B14F-4D97-AF65-F5344CB8AC3E}">
        <p14:creationId xmlns:p14="http://schemas.microsoft.com/office/powerpoint/2010/main" val="9993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Minnesmerket</a:t>
            </a:r>
            <a:r>
              <a:rPr lang="nb-NO" baseline="0" dirty="0" smtClean="0"/>
              <a:t> ved Akershus festning. Kan spørre elevene hva de tenker det symboliserer. Stolene er modellert på helt vanlige spisestuemøbler de fleste hadde i Norge på 1940-tallet (symboliserer at jødene var en godt integrert gruppe). Her kan man godt spørre elevene om hva de mangler (sete). Det symboliserer at det er noen mennesker som skulle sittet der, men som ikke gjør det. Symbolikken i at setene mangler er også at ingen kan ta deres plass. </a:t>
            </a:r>
          </a:p>
          <a:p>
            <a:endParaRPr lang="nb-NO" baseline="0" dirty="0" smtClean="0"/>
          </a:p>
          <a:p>
            <a:r>
              <a:rPr lang="nb-NO" baseline="0" dirty="0" smtClean="0"/>
              <a:t>Her kan man også bruke anledningen til å fortelle om lokale hjelpere som Carl Fredriksens transport, som smuglet norske jøder og andre over til Sverige i trygghet.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13</a:t>
            </a:fld>
            <a:endParaRPr lang="nb-NO"/>
          </a:p>
        </p:txBody>
      </p:sp>
    </p:spTree>
    <p:extLst>
      <p:ext uri="{BB962C8B-B14F-4D97-AF65-F5344CB8AC3E}">
        <p14:creationId xmlns:p14="http://schemas.microsoft.com/office/powerpoint/2010/main" val="252160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Her skal elevene</a:t>
            </a:r>
            <a:r>
              <a:rPr lang="nb-NO" baseline="0" dirty="0" smtClean="0"/>
              <a:t> forsøke å få en liten oversikt over hvem de skal jobbe med i dag. Del elevene inn i grupper og del ut bildene til gruppene. En persons historie per gruppe. Be dem se på bildene og lese den tilhørende teksten nøye.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14</a:t>
            </a:fld>
            <a:endParaRPr lang="nb-NO"/>
          </a:p>
        </p:txBody>
      </p:sp>
    </p:spTree>
    <p:extLst>
      <p:ext uri="{BB962C8B-B14F-4D97-AF65-F5344CB8AC3E}">
        <p14:creationId xmlns:p14="http://schemas.microsoft.com/office/powerpoint/2010/main" val="281228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Fortell</a:t>
            </a:r>
            <a:r>
              <a:rPr lang="nb-NO" baseline="0" dirty="0" smtClean="0"/>
              <a:t> elevene at de nå skal jobbe som historikere, og finne ut på hvordan Robert og familien hans ble påvirket av okkupasjonen av Norge. Hva skjedde med dem?</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15</a:t>
            </a:fld>
            <a:endParaRPr lang="nb-NO"/>
          </a:p>
        </p:txBody>
      </p:sp>
    </p:spTree>
    <p:extLst>
      <p:ext uri="{BB962C8B-B14F-4D97-AF65-F5344CB8AC3E}">
        <p14:creationId xmlns:p14="http://schemas.microsoft.com/office/powerpoint/2010/main" val="296010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Dette</a:t>
            </a:r>
            <a:r>
              <a:rPr lang="nb-NO" baseline="0" dirty="0" smtClean="0"/>
              <a:t> er tidsrommet elevene skal jobbe med. Fungerer også som en repetisjon av viktig nøkkelfakta om perioden 1933-1945. </a:t>
            </a:r>
          </a:p>
          <a:p>
            <a:endParaRPr lang="nb-NO" baseline="0" dirty="0" smtClean="0"/>
          </a:p>
          <a:p>
            <a:r>
              <a:rPr lang="nb-NO" baseline="0" dirty="0" smtClean="0"/>
              <a:t>Det er ikke alltid kilden vår gir oss all informasjon. Noen ting må vi lete oss frem til gjennom å sette sammen informasjon fra to kilder eller bruke kunnskap vi allerede har eller kan hente fra andre steder.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16</a:t>
            </a:fld>
            <a:endParaRPr lang="nb-NO"/>
          </a:p>
        </p:txBody>
      </p:sp>
    </p:spTree>
    <p:extLst>
      <p:ext uri="{BB962C8B-B14F-4D97-AF65-F5344CB8AC3E}">
        <p14:creationId xmlns:p14="http://schemas.microsoft.com/office/powerpoint/2010/main" val="2663373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Historikere begynner</a:t>
            </a:r>
            <a:r>
              <a:rPr lang="nb-NO" baseline="0" dirty="0" smtClean="0"/>
              <a:t> gjerne med å utforme en hypotese.</a:t>
            </a:r>
            <a:r>
              <a:rPr lang="nb-NO" dirty="0" smtClean="0"/>
              <a:t> Be elevene lage en hypotese. Hypotesen må være troverdig, den skal være basert på fakta. Da</a:t>
            </a:r>
            <a:r>
              <a:rPr lang="nb-NO" baseline="0" dirty="0" smtClean="0"/>
              <a:t> må de igjen støtte seg på tidslinjen for å utforme en hypotese. I tillegg blir elevene motivert av dette for de ønsker ofte å finne ut om hypotesen deres stemmer. Samtidig er det viktig å understreke at det er ikke alltid man som historiker har tilgang til fakta, og derfor er det ikke viktig å få dette hundre prosent riktig. </a:t>
            </a:r>
          </a:p>
          <a:p>
            <a:endParaRPr lang="nb-NO" baseline="0" dirty="0" smtClean="0"/>
          </a:p>
          <a:p>
            <a:r>
              <a:rPr lang="nb-NO" baseline="0" dirty="0" smtClean="0"/>
              <a:t>Etter at elevene har laget en hypotese, skal de få utdelt kildematerialet. </a:t>
            </a:r>
            <a:endParaRPr lang="nb-NO" dirty="0" smtClean="0"/>
          </a:p>
          <a:p>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17</a:t>
            </a:fld>
            <a:endParaRPr lang="nb-NO"/>
          </a:p>
        </p:txBody>
      </p:sp>
    </p:spTree>
    <p:extLst>
      <p:ext uri="{BB962C8B-B14F-4D97-AF65-F5344CB8AC3E}">
        <p14:creationId xmlns:p14="http://schemas.microsoft.com/office/powerpoint/2010/main" val="266337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Hvordan</a:t>
            </a:r>
            <a:r>
              <a:rPr lang="nb-NO" baseline="0" dirty="0" smtClean="0"/>
              <a:t> blir kunnskap om fortiden til? Hvordan kunne man funnet ut mer om familien </a:t>
            </a:r>
            <a:r>
              <a:rPr lang="nb-NO" baseline="0" dirty="0" err="1" smtClean="0"/>
              <a:t>Savosnick</a:t>
            </a:r>
            <a:r>
              <a:rPr lang="nb-NO" baseline="0" dirty="0" smtClean="0"/>
              <a:t> og hva som skjedde med dem? Kjenner elevene til arkiver og hva samfunnet bruker dette til? Primærkildene i arkivene er som historikerens puslespillbiter som kan hjelpe oss til å sette sammen fortellinger om fortiden. Fortellingene er da alltid nåtidens menneskers tolkning av levninger fra fortiden.</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18</a:t>
            </a:fld>
            <a:endParaRPr lang="nb-NO"/>
          </a:p>
        </p:txBody>
      </p:sp>
    </p:spTree>
    <p:extLst>
      <p:ext uri="{BB962C8B-B14F-4D97-AF65-F5344CB8AC3E}">
        <p14:creationId xmlns:p14="http://schemas.microsoft.com/office/powerpoint/2010/main" val="66934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Denne</a:t>
            </a:r>
            <a:r>
              <a:rPr lang="nb-NO" baseline="0" dirty="0" smtClean="0"/>
              <a:t> sliden kan brukes for å forklare hvordan det kan lønne seg å jobbe med primærkilder. Edgar </a:t>
            </a:r>
            <a:r>
              <a:rPr lang="nb-NO" baseline="0" dirty="0" err="1" smtClean="0"/>
              <a:t>Brichta</a:t>
            </a:r>
            <a:r>
              <a:rPr lang="nb-NO" baseline="0" dirty="0" smtClean="0"/>
              <a:t> brukes som eksempel fordi ingen av elevene jobber med denne personen. Han var også en jødisk gutt som bodde i Norge da Norge ble okkupert. I arkivet har vi funnet et brev. Begynn med å se på datoen. Hva kan vi konkludere med bare ved å se på den? (Han må ha overlevd, for brevet er skrevet 12. mai 1945. Andre ting elevene kan kommentere på er:</a:t>
            </a:r>
          </a:p>
          <a:p>
            <a:endParaRPr lang="nb-NO" baseline="0" dirty="0" smtClean="0"/>
          </a:p>
          <a:p>
            <a:pPr marL="171450" indent="-171450">
              <a:buFont typeface="Arial" panose="020B0604020202020204" pitchFamily="34" charset="0"/>
              <a:buChar char="•"/>
            </a:pPr>
            <a:r>
              <a:rPr lang="nb-NO" baseline="0" dirty="0" smtClean="0"/>
              <a:t>Brevet er skrevet i Bergen. Da har trolig Edgar bodd i Norge gjennom hele krigen.</a:t>
            </a:r>
          </a:p>
          <a:p>
            <a:pPr marL="171450" indent="-171450">
              <a:buFont typeface="Arial" panose="020B0604020202020204" pitchFamily="34" charset="0"/>
              <a:buChar char="•"/>
            </a:pPr>
            <a:r>
              <a:rPr lang="nb-NO" baseline="0" dirty="0" smtClean="0"/>
              <a:t>Brevet er skrevet på engelsk? Hvorfor? Det er skrevet til foreldrene, kanskje de ikke snakker norsk?</a:t>
            </a:r>
          </a:p>
          <a:p>
            <a:pPr marL="171450" indent="-171450">
              <a:buFont typeface="Arial" panose="020B0604020202020204" pitchFamily="34" charset="0"/>
              <a:buChar char="•"/>
            </a:pPr>
            <a:r>
              <a:rPr lang="nb-NO" dirty="0" smtClean="0"/>
              <a:t>Edgar</a:t>
            </a:r>
            <a:r>
              <a:rPr lang="nb-NO" baseline="0" dirty="0" smtClean="0"/>
              <a:t> sier han håper at foreldrene og søsteren har det bra. Da har de nok ikke vært sammen under krigen?</a:t>
            </a:r>
          </a:p>
          <a:p>
            <a:pPr marL="171450" indent="-171450">
              <a:buFontTx/>
              <a:buChar char="-"/>
            </a:pPr>
            <a:endParaRPr lang="nb-NO" baseline="0" dirty="0" smtClean="0"/>
          </a:p>
          <a:p>
            <a:pPr marL="0" indent="0">
              <a:buFontTx/>
              <a:buNone/>
            </a:pPr>
            <a:r>
              <a:rPr lang="nb-NO" baseline="0" dirty="0" smtClean="0"/>
              <a:t>Her har vi vært heldige, for konvolutten fulgte også med. Det er adressert til moren i Slovakia. Brevet har kommet i retur. Hvorfor?</a:t>
            </a:r>
          </a:p>
          <a:p>
            <a:pPr marL="171450" indent="-171450">
              <a:buFont typeface="Arial" panose="020B0604020202020204" pitchFamily="34" charset="0"/>
              <a:buChar char="•"/>
            </a:pPr>
            <a:r>
              <a:rPr lang="nb-NO" baseline="0" dirty="0" smtClean="0"/>
              <a:t>Foreldrene bor ikke på adressen lenger</a:t>
            </a:r>
          </a:p>
          <a:p>
            <a:pPr marL="171450" indent="-171450">
              <a:buFont typeface="Arial" panose="020B0604020202020204" pitchFamily="34" charset="0"/>
              <a:buChar char="•"/>
            </a:pPr>
            <a:r>
              <a:rPr lang="nb-NO" baseline="0" dirty="0" smtClean="0"/>
              <a:t>Kanskje de har blitt sendt i konsentrasjonsleir og drept?</a:t>
            </a:r>
          </a:p>
          <a:p>
            <a:pPr marL="171450" indent="-171450">
              <a:buFont typeface="Arial" panose="020B0604020202020204" pitchFamily="34" charset="0"/>
              <a:buChar char="•"/>
            </a:pPr>
            <a:r>
              <a:rPr lang="nb-NO" baseline="0" dirty="0" smtClean="0"/>
              <a:t>Kanskje de har flyktet?</a:t>
            </a:r>
          </a:p>
          <a:p>
            <a:pPr marL="171450" indent="-171450">
              <a:buFont typeface="Arial" panose="020B0604020202020204" pitchFamily="34" charset="0"/>
              <a:buChar char="•"/>
            </a:pPr>
            <a:r>
              <a:rPr lang="nb-NO" baseline="0" dirty="0" smtClean="0"/>
              <a:t>Kanskje de har flyttet?</a:t>
            </a:r>
          </a:p>
          <a:p>
            <a:pPr marL="171450" indent="-171450">
              <a:buFont typeface="Arial" panose="020B0604020202020204" pitchFamily="34" charset="0"/>
              <a:buChar char="•"/>
            </a:pPr>
            <a:r>
              <a:rPr lang="nb-NO" baseline="0" dirty="0" smtClean="0"/>
              <a:t>Kanskje Edgar har skrevet feil adresse.</a:t>
            </a:r>
          </a:p>
          <a:p>
            <a:pPr marL="171450" indent="-171450">
              <a:buFontTx/>
              <a:buChar char="-"/>
            </a:pPr>
            <a:endParaRPr lang="nb-NO" baseline="0" dirty="0" smtClean="0"/>
          </a:p>
          <a:p>
            <a:pPr marL="0" indent="0">
              <a:buFontTx/>
              <a:buNone/>
            </a:pPr>
            <a:r>
              <a:rPr lang="nb-NO" baseline="0" dirty="0" smtClean="0"/>
              <a:t>Her kan man gjerne snakke om hva som er mest sannsynlig med den informasjonen man har om perioden vi jobber med. Det bør oppmuntres til å ha gjort seg noen tolkninger og tanker om kilden, men samtidig understreke hva vi faktisk kan konkludere med på bakgrunn av denne ene kilden. For å finne ut om våre tolkninger og antakelser er riktige, må vi ha flere kilder. Sånn bør elevene også jobbe i det påfølgende kildearbeidet.</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19</a:t>
            </a:fld>
            <a:endParaRPr lang="nb-NO"/>
          </a:p>
        </p:txBody>
      </p:sp>
    </p:spTree>
    <p:extLst>
      <p:ext uri="{BB962C8B-B14F-4D97-AF65-F5344CB8AC3E}">
        <p14:creationId xmlns:p14="http://schemas.microsoft.com/office/powerpoint/2010/main" val="30421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baseline="0" dirty="0" smtClean="0"/>
              <a:t>Brukes for finne ut hva elevene har av forkunnskap om emnet</a:t>
            </a:r>
          </a:p>
          <a:p>
            <a:pPr marL="171450" indent="-171450">
              <a:buFont typeface="Arial" panose="020B0604020202020204" pitchFamily="34" charset="0"/>
              <a:buChar char="•"/>
            </a:pPr>
            <a:r>
              <a:rPr lang="nb-NO" baseline="0" dirty="0" smtClean="0"/>
              <a:t>Nyttig for å se hvilke viktige områder man må dekke først for at elevene skal kunne øke forståelse av emnet</a:t>
            </a:r>
          </a:p>
          <a:p>
            <a:pPr marL="171450" indent="-171450">
              <a:buFont typeface="Arial" panose="020B0604020202020204" pitchFamily="34" charset="0"/>
              <a:buChar char="•"/>
            </a:pPr>
            <a:r>
              <a:rPr lang="nb-NO" baseline="0" dirty="0" smtClean="0"/>
              <a:t>Kan også brukes for å kjapt avdekke eventuelle misforståelser i forkunnskapen hos elevene </a:t>
            </a:r>
          </a:p>
          <a:p>
            <a:pPr marL="171450" indent="-171450">
              <a:buFont typeface="Arial" panose="020B0604020202020204" pitchFamily="34" charset="0"/>
              <a:buChar char="•"/>
            </a:pPr>
            <a:endParaRPr lang="nb-NO" baseline="0" dirty="0" smtClean="0"/>
          </a:p>
          <a:p>
            <a:pPr marL="171450" indent="-171450">
              <a:buFont typeface="Arial" panose="020B0604020202020204" pitchFamily="34" charset="0"/>
              <a:buChar char="•"/>
            </a:pPr>
            <a:endParaRPr lang="nb-NO" baseline="0" dirty="0" smtClean="0"/>
          </a:p>
          <a:p>
            <a:endParaRPr lang="nb-NO" baseline="0" dirty="0" smtClean="0"/>
          </a:p>
          <a:p>
            <a:endParaRPr lang="nb-NO" dirty="0"/>
          </a:p>
        </p:txBody>
      </p:sp>
      <p:sp>
        <p:nvSpPr>
          <p:cNvPr id="4" name="Date Placeholder 3"/>
          <p:cNvSpPr>
            <a:spLocks noGrp="1"/>
          </p:cNvSpPr>
          <p:nvPr>
            <p:ph type="dt" idx="10"/>
          </p:nvPr>
        </p:nvSpPr>
        <p:spPr/>
        <p:txBody>
          <a:bodyPr/>
          <a:lstStyle/>
          <a:p>
            <a:pPr>
              <a:defRPr/>
            </a:pPr>
            <a:fld id="{D7E4491D-28A5-48CE-9229-97AB0F709402}" type="datetime1">
              <a:rPr lang="nb-NO" altLang="nb-NO" smtClean="0"/>
              <a:pPr>
                <a:defRPr/>
              </a:pPr>
              <a:t>02.04.2020</a:t>
            </a:fld>
            <a:endParaRPr lang="nb-NO" altLang="nb-NO"/>
          </a:p>
        </p:txBody>
      </p:sp>
      <p:sp>
        <p:nvSpPr>
          <p:cNvPr id="5" name="Footer Placeholder 4"/>
          <p:cNvSpPr>
            <a:spLocks noGrp="1"/>
          </p:cNvSpPr>
          <p:nvPr>
            <p:ph type="ftr" sz="quarter" idx="11"/>
          </p:nvPr>
        </p:nvSpPr>
        <p:spPr/>
        <p:txBody>
          <a:bodyPr/>
          <a:lstStyle/>
          <a:p>
            <a:pPr>
              <a:defRPr/>
            </a:pPr>
            <a:r>
              <a:rPr lang="nb-NO" smtClean="0"/>
              <a:t>© Senter for studier av Holocaust og livssynsminoriteter | Tittel på presentasjonen</a:t>
            </a:r>
            <a:endParaRPr lang="nb-NO"/>
          </a:p>
        </p:txBody>
      </p:sp>
      <p:sp>
        <p:nvSpPr>
          <p:cNvPr id="6" name="Slide Number Placeholder 5"/>
          <p:cNvSpPr>
            <a:spLocks noGrp="1"/>
          </p:cNvSpPr>
          <p:nvPr>
            <p:ph type="sldNum" sz="quarter" idx="12"/>
          </p:nvPr>
        </p:nvSpPr>
        <p:spPr/>
        <p:txBody>
          <a:bodyPr/>
          <a:lstStyle/>
          <a:p>
            <a:pPr>
              <a:defRPr/>
            </a:pPr>
            <a:r>
              <a:rPr lang="nb-NO" altLang="nb-NO" smtClean="0"/>
              <a:t>side </a:t>
            </a:r>
            <a:fld id="{5791BF75-49A0-4748-A715-6AFBEC653224}" type="slidenum">
              <a:rPr lang="nb-NO" altLang="nb-NO" smtClean="0"/>
              <a:pPr>
                <a:defRPr/>
              </a:pPr>
              <a:t>2</a:t>
            </a:fld>
            <a:endParaRPr lang="nb-NO" altLang="nb-NO"/>
          </a:p>
        </p:txBody>
      </p:sp>
    </p:spTree>
    <p:extLst>
      <p:ext uri="{BB962C8B-B14F-4D97-AF65-F5344CB8AC3E}">
        <p14:creationId xmlns:p14="http://schemas.microsoft.com/office/powerpoint/2010/main" val="4228792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Vent med å dele</a:t>
            </a:r>
            <a:r>
              <a:rPr lang="nb-NO" baseline="0" dirty="0" smtClean="0"/>
              <a:t> ut kildemateriale til elevene har ferdigskrevet hypotese. Si at de må lese kildene nøye og ikke minst bruke spørsmålene på baksiden som gode veiledere til hva de bør se etter.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20</a:t>
            </a:fld>
            <a:endParaRPr lang="nb-NO"/>
          </a:p>
        </p:txBody>
      </p:sp>
    </p:spTree>
    <p:extLst>
      <p:ext uri="{BB962C8B-B14F-4D97-AF65-F5344CB8AC3E}">
        <p14:creationId xmlns:p14="http://schemas.microsoft.com/office/powerpoint/2010/main" val="3473216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Hvis de synes det er vanskelig å lese håndskrift</a:t>
            </a:r>
            <a:r>
              <a:rPr lang="nb-NO" baseline="0" dirty="0" smtClean="0"/>
              <a:t> etc., kan de snu kildene. Der er alt skrevet på maskin.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21</a:t>
            </a:fld>
            <a:endParaRPr lang="nb-NO"/>
          </a:p>
        </p:txBody>
      </p:sp>
    </p:spTree>
    <p:extLst>
      <p:ext uri="{BB962C8B-B14F-4D97-AF65-F5344CB8AC3E}">
        <p14:creationId xmlns:p14="http://schemas.microsoft.com/office/powerpoint/2010/main" val="678174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Be elevene om å gå systematisk gjennom kildene.</a:t>
            </a:r>
            <a:r>
              <a:rPr lang="nb-NO" baseline="0" dirty="0" smtClean="0"/>
              <a:t> Det lønner seg å begynne med kilde 1 og så ta dem i rekkefølge.</a:t>
            </a:r>
            <a:endParaRPr lang="nb-NO" dirty="0" smtClean="0"/>
          </a:p>
          <a:p>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22</a:t>
            </a:fld>
            <a:endParaRPr lang="nb-NO"/>
          </a:p>
        </p:txBody>
      </p:sp>
    </p:spTree>
    <p:extLst>
      <p:ext uri="{BB962C8B-B14F-4D97-AF65-F5344CB8AC3E}">
        <p14:creationId xmlns:p14="http://schemas.microsoft.com/office/powerpoint/2010/main" val="879755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Det kan være</a:t>
            </a:r>
            <a:r>
              <a:rPr lang="nb-NO" baseline="0" dirty="0" smtClean="0"/>
              <a:t> lurt at én gruppe presenterer hele fortellingen, og at de gruppene som har samme person legger til ting de har funnet eller er uenige i tolkningen av, etter at gruppa er ferdig. Da slipper man mange helt identiske presentasjoner.</a:t>
            </a:r>
          </a:p>
          <a:p>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Det er et poeng at ulike fortolkninger kommer frem, gjerne en diskusjon om hva en kilde kan bety. Det betyr ikke at en tolkning må være feil, bare at vi har forstått det ulikt. Slik er det også med historikere, og dermed kan det oppstå debatter om hva kilder betyr. De ulike tilnærmingene kan utfylle et bilde.  </a:t>
            </a:r>
          </a:p>
          <a:p>
            <a:endParaRPr lang="nb-NO" dirty="0" smtClean="0"/>
          </a:p>
          <a:p>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23</a:t>
            </a:fld>
            <a:endParaRPr lang="nb-NO"/>
          </a:p>
        </p:txBody>
      </p:sp>
    </p:spTree>
    <p:extLst>
      <p:ext uri="{BB962C8B-B14F-4D97-AF65-F5344CB8AC3E}">
        <p14:creationId xmlns:p14="http://schemas.microsoft.com/office/powerpoint/2010/main" val="80356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Disse bildene kan brukes til å støtte</a:t>
            </a:r>
            <a:r>
              <a:rPr lang="nb-NO" baseline="0" dirty="0" smtClean="0"/>
              <a:t> elevpresentasjonen om Robert </a:t>
            </a:r>
            <a:r>
              <a:rPr lang="nb-NO" baseline="0" dirty="0" err="1" smtClean="0"/>
              <a:t>Savosnick</a:t>
            </a:r>
            <a:r>
              <a:rPr lang="nb-NO" baseline="0" dirty="0" smtClean="0"/>
              <a:t>. Hvem er menneskene på bildene? Hva har elevene funnet ut om dem? Det er viktig å understreke at elevene skal svare på hvordan okkupasjonen av Norge påvirket Robert og familien. De skal altså ikke bare finne ut hvorvidt Robert overlevde eller ikke og så gjøre seg ferdige. Hva skjedde, når skjedde det, hvorfor tror de at det skjedde? Hvordan har de tolket kildene? Er alle elevene enige i kildetolkningen, eller har noen alternative tolkninger? Dette er en gyllen mulighet til å samtale med elevene om at slik arbeider historikere hele tiden. Man kan ha samme kildemateriale, men likevel tolke dem litt eller helt ulikt. Samtidig er det noen tolkninger som er mer plausible enn andre.</a:t>
            </a:r>
          </a:p>
          <a:p>
            <a:endParaRPr lang="nb-NO" baseline="0" dirty="0" smtClean="0"/>
          </a:p>
          <a:p>
            <a:r>
              <a:rPr lang="nb-NO" baseline="0" dirty="0" smtClean="0"/>
              <a:t>Elevene har ikke gjennom kildearbeidet funnet ut at Robert skrev boka </a:t>
            </a:r>
            <a:r>
              <a:rPr lang="nb-NO" b="0" i="1" baseline="0" dirty="0" smtClean="0"/>
              <a:t>Jeg ville ikke dø</a:t>
            </a:r>
            <a:r>
              <a:rPr lang="nb-NO" baseline="0" dirty="0" smtClean="0"/>
              <a:t>. Vi har med bilde av den, slik at de som er interesserte i å lese mer om Robert kan låne den på biblioteket på sikt.</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24</a:t>
            </a:fld>
            <a:endParaRPr lang="nb-NO"/>
          </a:p>
        </p:txBody>
      </p:sp>
    </p:spTree>
    <p:extLst>
      <p:ext uri="{BB962C8B-B14F-4D97-AF65-F5344CB8AC3E}">
        <p14:creationId xmlns:p14="http://schemas.microsoft.com/office/powerpoint/2010/main" val="1738829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Denne delen av presentasjonen brukes for å fortelle om hvorfor</a:t>
            </a:r>
            <a:r>
              <a:rPr lang="nb-NO" baseline="0" dirty="0" smtClean="0"/>
              <a:t> det var europeiske jøder som ble forfulgt av </a:t>
            </a:r>
            <a:r>
              <a:rPr lang="nb-NO" baseline="0" dirty="0" err="1" smtClean="0"/>
              <a:t>nazi-Tyskland</a:t>
            </a:r>
            <a:r>
              <a:rPr lang="nb-NO" baseline="0" dirty="0" smtClean="0"/>
              <a:t>.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25</a:t>
            </a:fld>
            <a:endParaRPr lang="nb-NO"/>
          </a:p>
        </p:txBody>
      </p:sp>
    </p:spTree>
    <p:extLst>
      <p:ext uri="{BB962C8B-B14F-4D97-AF65-F5344CB8AC3E}">
        <p14:creationId xmlns:p14="http://schemas.microsoft.com/office/powerpoint/2010/main" val="1515436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dirty="0" smtClean="0"/>
              <a:t>Hva var</a:t>
            </a:r>
            <a:r>
              <a:rPr lang="nb-NO" baseline="0" dirty="0" smtClean="0"/>
              <a:t> målene til Nazi-Tyskland? </a:t>
            </a:r>
          </a:p>
          <a:p>
            <a:pPr marL="171450" indent="-171450">
              <a:buFont typeface="Arial" panose="020B0604020202020204" pitchFamily="34" charset="0"/>
              <a:buChar char="•"/>
            </a:pPr>
            <a:r>
              <a:rPr lang="nb-NO" baseline="0" dirty="0" smtClean="0"/>
              <a:t>Vis til propagandaplakaten og forklar hvordan nazistene ville at et samfunn skulle se ut og fungere. Hvem var det som ble regnet som en del av det tyske folkefellesskapet? Hvem skulle få være med på å bygge det nye Tyskland? Hvem ble regnet som fiender av nasjonen eller som uønskede i det tyske folkefellesskapet?</a:t>
            </a:r>
          </a:p>
          <a:p>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26</a:t>
            </a:fld>
            <a:endParaRPr lang="nb-NO"/>
          </a:p>
        </p:txBody>
      </p:sp>
    </p:spTree>
    <p:extLst>
      <p:ext uri="{BB962C8B-B14F-4D97-AF65-F5344CB8AC3E}">
        <p14:creationId xmlns:p14="http://schemas.microsoft.com/office/powerpoint/2010/main" val="2866776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u="sng" dirty="0" smtClean="0"/>
              <a:t>Notater </a:t>
            </a:r>
            <a:r>
              <a:rPr lang="nb-NO" u="sng" dirty="0" smtClean="0"/>
              <a:t>til undervisning</a:t>
            </a:r>
            <a:r>
              <a:rPr lang="nb-NO" u="sng" baseline="0" dirty="0" smtClean="0"/>
              <a:t> av elever:</a:t>
            </a:r>
            <a:endParaRPr lang="nb-NO" u="sng"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Hva</a:t>
            </a:r>
            <a:r>
              <a:rPr lang="nb-NO" baseline="0" dirty="0" smtClean="0"/>
              <a:t> er antisemittisme? Over tusen år lang historie i Europa (det dukker ikke opp med nazismen). Mer enn «andregjøring» og rasisme.</a:t>
            </a:r>
          </a:p>
          <a:p>
            <a:pPr marL="171450" indent="-171450">
              <a:buFont typeface="Arial" panose="020B0604020202020204" pitchFamily="34" charset="0"/>
              <a:buChar char="•"/>
            </a:pPr>
            <a:r>
              <a:rPr lang="nb-NO" baseline="0" dirty="0" smtClean="0"/>
              <a:t>Jøder som en liten religiøs minoritet i en enorm kristen majoritet. Jøder ble alltid stilt opp som en motsetning til det kristne selvbildet.</a:t>
            </a:r>
          </a:p>
          <a:p>
            <a:pPr marL="171450" indent="-171450">
              <a:buFont typeface="Arial" panose="020B0604020202020204" pitchFamily="34" charset="0"/>
              <a:buChar char="•"/>
            </a:pPr>
            <a:r>
              <a:rPr lang="nb-NO" baseline="0" dirty="0" err="1" smtClean="0"/>
              <a:t>Syndebukkstatus</a:t>
            </a:r>
            <a:r>
              <a:rPr lang="nb-NO" baseline="0" dirty="0" smtClean="0"/>
              <a:t> («Jødene drepte Jesus» og straffes av Gud til evig vandring) og religiøs forfølgelse gjennom middelalder og renessanse, blant annet på bakgrunn av at det ble sagt at fordi jødene hadde forkastet Jesus som messias/frelser så hadde de dermed inngått en pakt med djevelen. Når vonde ting skjer som ikke kan forklares (pest, uår, sykdom, plutselig død m.m.), er det djevelen som står bak. Hvem på jorda står i ledtog med djevelen og har skylden for dette onde?</a:t>
            </a:r>
          </a:p>
          <a:p>
            <a:pPr marL="171450" indent="-171450">
              <a:buFont typeface="Arial" panose="020B0604020202020204" pitchFamily="34" charset="0"/>
              <a:buChar char="•"/>
            </a:pPr>
            <a:r>
              <a:rPr lang="nb-NO" baseline="0" dirty="0" smtClean="0"/>
              <a:t>I middelalderen og renessansen var antisemittismen religiøst begrunnet. En jøde som konverterte til kristendommen ble ikke lenger regnet som syndebukk eller i ledtog med djevelen.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Forskjellen på kristen antisemittisme og moderne antisemittisme, men forestillingene glir over i hverandre også i moderne tid.</a:t>
            </a:r>
          </a:p>
          <a:p>
            <a:pPr marL="0" indent="0">
              <a:buFont typeface="Arial" panose="020B0604020202020204" pitchFamily="34" charset="0"/>
              <a:buNone/>
            </a:pPr>
            <a:endParaRPr lang="nb-NO"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u="sng" baseline="0" dirty="0" smtClean="0"/>
              <a:t>Notater til fordypning for lærer: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Hva</a:t>
            </a:r>
            <a:r>
              <a:rPr lang="nb-NO" baseline="0" dirty="0" smtClean="0"/>
              <a:t> </a:t>
            </a:r>
            <a:r>
              <a:rPr lang="nb-NO" baseline="0" dirty="0" smtClean="0"/>
              <a:t>er antisemittisme? </a:t>
            </a:r>
          </a:p>
          <a:p>
            <a:r>
              <a:rPr lang="nb-NO" sz="1200" kern="1200" dirty="0" smtClean="0">
                <a:solidFill>
                  <a:schemeClr val="tx1"/>
                </a:solidFill>
                <a:effectLst/>
                <a:latin typeface="+mn-lt"/>
                <a:ea typeface="+mn-ea"/>
                <a:cs typeface="+mn-cs"/>
              </a:rPr>
              <a:t>Antisemittisme</a:t>
            </a:r>
            <a:r>
              <a:rPr lang="nb-NO" sz="1200" kern="1200" baseline="0" dirty="0" smtClean="0">
                <a:solidFill>
                  <a:schemeClr val="tx1"/>
                </a:solidFill>
                <a:effectLst/>
                <a:latin typeface="+mn-lt"/>
                <a:ea typeface="+mn-ea"/>
                <a:cs typeface="+mn-cs"/>
              </a:rPr>
              <a:t> er  noe annerledes og mer enn </a:t>
            </a:r>
            <a:r>
              <a:rPr lang="nb-NO" sz="1200" kern="1200" dirty="0" smtClean="0">
                <a:solidFill>
                  <a:schemeClr val="tx1"/>
                </a:solidFill>
                <a:effectLst/>
                <a:latin typeface="+mn-lt"/>
                <a:ea typeface="+mn-ea"/>
                <a:cs typeface="+mn-cs"/>
              </a:rPr>
              <a:t>«andregjøring» av eller rasisme mot jødene. Utforming av verdensbilder og</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europeisk</a:t>
            </a:r>
            <a:r>
              <a:rPr lang="nb-NO" sz="1200" kern="1200" baseline="0" dirty="0" smtClean="0">
                <a:solidFill>
                  <a:schemeClr val="tx1"/>
                </a:solidFill>
                <a:effectLst/>
                <a:latin typeface="+mn-lt"/>
                <a:ea typeface="+mn-ea"/>
                <a:cs typeface="+mn-cs"/>
              </a:rPr>
              <a:t> og etter hvert n</a:t>
            </a:r>
            <a:r>
              <a:rPr lang="nb-NO" sz="1200" kern="1200" dirty="0" smtClean="0">
                <a:solidFill>
                  <a:schemeClr val="tx1"/>
                </a:solidFill>
                <a:effectLst/>
                <a:latin typeface="+mn-lt"/>
                <a:ea typeface="+mn-ea"/>
                <a:cs typeface="+mn-cs"/>
              </a:rPr>
              <a:t>asjonal identitet har plassert jødene i sentrum for alt som står i motsetning til en kristen og/eller nasjonal selvforståelse. Begreper som kristen antijudaisme og moderne antisemittisme peker ved første øyekast i retning av antisemittismen som en overgang fra en religiøs til en ikke-religiøs størrelse, men går man fenomenene nærmere i sømmene vil man se at forestillingene lever parallelt, i tillegg til å ha åpenbare berøringspunkter og gjensidig utbytte av hverandre.</a:t>
            </a:r>
          </a:p>
          <a:p>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Antijudaisme/kristen antisemittisme</a:t>
            </a:r>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For å forstå antisemittismen, må</a:t>
            </a:r>
            <a:r>
              <a:rPr lang="nb-NO" sz="1200" kern="1200" baseline="0" dirty="0" smtClean="0">
                <a:solidFill>
                  <a:schemeClr val="tx1"/>
                </a:solidFill>
                <a:effectLst/>
                <a:latin typeface="+mn-lt"/>
                <a:ea typeface="+mn-ea"/>
                <a:cs typeface="+mn-cs"/>
              </a:rPr>
              <a:t> vi se på fenomenets lange røtter og hvordan det har vært en del av europeisk historie i over tusen år</a:t>
            </a:r>
            <a:r>
              <a:rPr lang="nb-NO" sz="1200" kern="1200" dirty="0" smtClean="0">
                <a:solidFill>
                  <a:schemeClr val="tx1"/>
                </a:solidFill>
                <a:effectLst/>
                <a:latin typeface="+mn-lt"/>
                <a:ea typeface="+mn-ea"/>
                <a:cs typeface="+mn-cs"/>
              </a:rPr>
              <a:t>. I fremveksten av det kristne Europa var jødene og jødedommen et teologisk problem: Hvis jødene var Guds utvalgte folk, hvor skulle man da plassere ikke-jødiske kristne i forhold til Gud? Det faktum at jødene ikke anerkjente Jesus som deres Messias står sentralt i den antisemittiske diskursen. Jødene ble beskyldt for å stå bak korsfestelsen av Jesus, såkalte «kristusmordere» og ble derfor evig fordømt av Gud, mens ikke-jødiske kristne ble løftet frem som Guds nye undersåtter. En antisemittisk forestilling om at jødene etter avvisningen av Messias sto i ledtog med djevelen, satte jødene i en utsatt posisjon for religiøse forfølgelser.</a:t>
            </a:r>
            <a:r>
              <a:rPr lang="nb-NO" baseline="0" dirty="0" smtClean="0"/>
              <a:t> Når vonde ting skjedde som ikke kunne forklares (pest, uår, sykdom, plutselig død m.m.), var det djevelen som stod bak. Hvem på jorda står i ledtog med djevelen og har skylden for dette onde?</a:t>
            </a:r>
          </a:p>
          <a:p>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Forestillingen om at jødene vendte seg bort fra Gud, er også sentral hva gjelder antisemittismens mest seiglivede myter, forestillingen om jødenes materialisme (pengebegjær). Når jødene ble avvist av Gud i etterlivet, ble myten at de skapte seg et jordisk (profant/verdslig) paradis, hvor målet var å grabbe til seg gods og gull. Den jødiske materialismen ble med andre ord en avgudsdyrkelse, underkastelsen for Mammon (pengeguden). Denne</a:t>
            </a:r>
            <a:r>
              <a:rPr lang="nb-NO" sz="1200" kern="1200" baseline="0" dirty="0" smtClean="0">
                <a:solidFill>
                  <a:schemeClr val="tx1"/>
                </a:solidFill>
                <a:effectLst/>
                <a:latin typeface="+mn-lt"/>
                <a:ea typeface="+mn-ea"/>
                <a:cs typeface="+mn-cs"/>
              </a:rPr>
              <a:t> koblingen til penger henger også sammen med at jøder i enkelte områder </a:t>
            </a:r>
            <a:r>
              <a:rPr lang="nb-NO" sz="1200" kern="1200" dirty="0" smtClean="0">
                <a:solidFill>
                  <a:schemeClr val="tx1"/>
                </a:solidFill>
                <a:effectLst/>
                <a:latin typeface="+mn-lt"/>
                <a:ea typeface="+mn-ea"/>
                <a:cs typeface="+mn-cs"/>
              </a:rPr>
              <a:t>ikke fikk lov til å eie jord eller drive jordbruk. Resultatet var at mange jøder drev innen handel og noen ble også satt til å drive såkalt ågervirksomhet, det vil si lån av penger mot renter. Årsaken var at kristne ikke var tillatt å ta renter.</a:t>
            </a:r>
          </a:p>
          <a:p>
            <a:pPr marL="0" indent="0">
              <a:buFont typeface="Arial" panose="020B0604020202020204" pitchFamily="34" charset="0"/>
              <a:buNone/>
            </a:pPr>
            <a:endParaRPr lang="nb-NO" dirty="0"/>
          </a:p>
        </p:txBody>
      </p:sp>
      <p:sp>
        <p:nvSpPr>
          <p:cNvPr id="4" name="Slide Number Placeholder 3"/>
          <p:cNvSpPr>
            <a:spLocks noGrp="1"/>
          </p:cNvSpPr>
          <p:nvPr>
            <p:ph type="sldNum" sz="quarter" idx="10"/>
          </p:nvPr>
        </p:nvSpPr>
        <p:spPr/>
        <p:txBody>
          <a:bodyPr/>
          <a:lstStyle/>
          <a:p>
            <a:fld id="{467CCF2A-3753-4966-B5D7-3383782F10B3}" type="slidenum">
              <a:rPr lang="en-US" smtClean="0"/>
              <a:t>27</a:t>
            </a:fld>
            <a:endParaRPr lang="en-US"/>
          </a:p>
        </p:txBody>
      </p:sp>
    </p:spTree>
    <p:extLst>
      <p:ext uri="{BB962C8B-B14F-4D97-AF65-F5344CB8AC3E}">
        <p14:creationId xmlns:p14="http://schemas.microsoft.com/office/powerpoint/2010/main" val="124886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dirty="0" smtClean="0"/>
              <a:t>Notater til undervisning av</a:t>
            </a:r>
            <a:r>
              <a:rPr lang="nb-NO" baseline="0" dirty="0" smtClean="0"/>
              <a:t> elever:</a:t>
            </a:r>
            <a:endParaRPr lang="nb-NO"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I moderne tid, ble</a:t>
            </a:r>
            <a:r>
              <a:rPr lang="nb-NO" baseline="0" dirty="0" smtClean="0"/>
              <a:t> nasjonal tilhørighet viktig. Jø</a:t>
            </a:r>
            <a:r>
              <a:rPr lang="nb-NO" sz="1200" kern="1200" dirty="0" smtClean="0">
                <a:solidFill>
                  <a:schemeClr val="tx1"/>
                </a:solidFill>
                <a:effectLst/>
                <a:latin typeface="+mn-lt"/>
                <a:ea typeface="+mn-ea"/>
                <a:cs typeface="+mn-cs"/>
              </a:rPr>
              <a:t>dene ble i større grad sett på som et folk, en nasjon og/eller en rase</a:t>
            </a:r>
            <a:r>
              <a:rPr lang="nb-NO" sz="1200" kern="1200" baseline="0" dirty="0" smtClean="0">
                <a:solidFill>
                  <a:schemeClr val="tx1"/>
                </a:solidFill>
                <a:effectLst/>
                <a:latin typeface="+mn-lt"/>
                <a:ea typeface="+mn-ea"/>
                <a:cs typeface="+mn-cs"/>
              </a:rPr>
              <a:t> som ikke følte </a:t>
            </a:r>
            <a:r>
              <a:rPr lang="nb-NO" sz="1200" b="0" dirty="0" smtClean="0"/>
              <a:t>lojalitet</a:t>
            </a:r>
            <a:r>
              <a:rPr lang="nb-NO" sz="1200" b="0" baseline="0" dirty="0" smtClean="0"/>
              <a:t> til landet sitt, men til jøder i andre land. Det ble fremstilt som om jøder derfor aldri kunne bli en god borger av noe land. Man så også fremvekst av e</a:t>
            </a:r>
            <a:r>
              <a:rPr lang="nb-NO" sz="1200" b="0" dirty="0" smtClean="0"/>
              <a:t>tnisk nasjonalisme som</a:t>
            </a:r>
            <a:r>
              <a:rPr lang="nb-NO" sz="1200" b="0" baseline="0" dirty="0" smtClean="0"/>
              <a:t> så </a:t>
            </a:r>
            <a:r>
              <a:rPr lang="nb-NO" sz="1200" b="0" dirty="0" smtClean="0"/>
              <a:t>jøder heller som internasjonalister enn nasjonalister. </a:t>
            </a:r>
            <a:endParaRPr lang="nb-NO"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b-NO" baseline="0" dirty="0" smtClean="0"/>
              <a:t>Jøden ble av tradisjonelle makteliter et symbol på moderniteten (store samfunnsendringer på 17-1800-tallet, som f.eks. Den industrielle revolusjon, kapitalismen, kvinnebevegelse, arbeiderbevegelse, urbanisering, sekularisering m.m.).</a:t>
            </a:r>
          </a:p>
          <a:p>
            <a:pPr marL="171450" indent="-171450">
              <a:buFont typeface="Arial" panose="020B0604020202020204" pitchFamily="34" charset="0"/>
              <a:buChar char="•"/>
            </a:pPr>
            <a:r>
              <a:rPr lang="nb-NO" sz="1200" b="0" baseline="0" dirty="0" smtClean="0"/>
              <a:t>Bildene er eksempler på at det har eksistert både anti-jødiske og antisemittiske holdninger i Norge før og under krigen. </a:t>
            </a:r>
          </a:p>
          <a:p>
            <a:pPr marL="171450" indent="-171450">
              <a:buFont typeface="Arial" panose="020B0604020202020204" pitchFamily="34" charset="0"/>
              <a:buChar char="•"/>
            </a:pPr>
            <a:endParaRPr lang="nb-NO" sz="1200" b="0" baseline="0" dirty="0" smtClean="0"/>
          </a:p>
          <a:p>
            <a:pPr marL="0" indent="0">
              <a:buFont typeface="Arial" panose="020B0604020202020204" pitchFamily="34" charset="0"/>
              <a:buNone/>
            </a:pPr>
            <a:r>
              <a:rPr lang="nb-NO" sz="1200" b="0" baseline="0" dirty="0" smtClean="0"/>
              <a:t>Notater til fordypning for lærer:</a:t>
            </a:r>
          </a:p>
          <a:p>
            <a:r>
              <a:rPr lang="nb-NO" sz="1200" b="1" kern="1200" dirty="0" smtClean="0">
                <a:solidFill>
                  <a:schemeClr val="tx1"/>
                </a:solidFill>
                <a:effectLst/>
                <a:latin typeface="+mn-lt"/>
                <a:ea typeface="+mn-ea"/>
                <a:cs typeface="+mn-cs"/>
              </a:rPr>
              <a:t>Den moderne antisemittismen</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På slutten av 1800-tallet endret antisemittismen karakter. I den moderne antisemittismen var ikke lenger den religiøse koplingen til jødene dominerende eller avgjørende.</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Den moderne antisemittismen var likevel ikke frigjort fra en «religion», i den forstand at nasjonalismen fylte flere av religionens funksjoner. Her vokste det</a:t>
            </a:r>
            <a:r>
              <a:rPr lang="nb-NO" sz="1200" kern="1200" baseline="0" dirty="0" smtClean="0">
                <a:solidFill>
                  <a:schemeClr val="tx1"/>
                </a:solidFill>
                <a:effectLst/>
                <a:latin typeface="+mn-lt"/>
                <a:ea typeface="+mn-ea"/>
                <a:cs typeface="+mn-cs"/>
              </a:rPr>
              <a:t> fram et </a:t>
            </a:r>
            <a:r>
              <a:rPr lang="nb-NO" sz="1200" kern="1200" dirty="0" smtClean="0">
                <a:solidFill>
                  <a:schemeClr val="tx1"/>
                </a:solidFill>
                <a:effectLst/>
                <a:latin typeface="+mn-lt"/>
                <a:ea typeface="+mn-ea"/>
                <a:cs typeface="+mn-cs"/>
              </a:rPr>
              <a:t>motsetningsfylt metaforisk språk som pekte på kontrasten mellom «ekte nasjonalsjel» og «det fedrelandsfiendtlige», mellom «nasjonalisme» og «internasjonalisme». Med bakgrunn i den jødiske diaspora ble jødene et sentralt bilde på internasjonalismen. Moderne fenomener som kapitalisme og kommunisme ble koplet til forestillingen om den internasjonale jødekapital og eller den internasjonale jødebolsjevisme (kommunisme). Sentralt i den moderne antisemittismen står derfor en forestilling om at jøden ikke innehar ekte nasjonalsjel. Jøden i den antisemittiske diskursen jobber enten for seg selv (ikke det nasjonale felleskapet), eller «rasebrødre» over hele Europa. Dette er tanker</a:t>
            </a:r>
            <a:r>
              <a:rPr lang="nb-NO" sz="1200" kern="1200" baseline="0" dirty="0" smtClean="0">
                <a:solidFill>
                  <a:schemeClr val="tx1"/>
                </a:solidFill>
                <a:effectLst/>
                <a:latin typeface="+mn-lt"/>
                <a:ea typeface="+mn-ea"/>
                <a:cs typeface="+mn-cs"/>
              </a:rPr>
              <a:t> som står sterkt i ideologier tidlig på 1900-tallet.</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nb-NO" b="0" dirty="0"/>
          </a:p>
        </p:txBody>
      </p:sp>
      <p:sp>
        <p:nvSpPr>
          <p:cNvPr id="4" name="Slide Number Placeholder 3"/>
          <p:cNvSpPr>
            <a:spLocks noGrp="1"/>
          </p:cNvSpPr>
          <p:nvPr>
            <p:ph type="sldNum" sz="quarter" idx="10"/>
          </p:nvPr>
        </p:nvSpPr>
        <p:spPr/>
        <p:txBody>
          <a:bodyPr/>
          <a:lstStyle/>
          <a:p>
            <a:fld id="{467CCF2A-3753-4966-B5D7-3383782F10B3}" type="slidenum">
              <a:rPr lang="en-US" smtClean="0"/>
              <a:t>28</a:t>
            </a:fld>
            <a:endParaRPr lang="en-US"/>
          </a:p>
        </p:txBody>
      </p:sp>
    </p:spTree>
    <p:extLst>
      <p:ext uri="{BB962C8B-B14F-4D97-AF65-F5344CB8AC3E}">
        <p14:creationId xmlns:p14="http://schemas.microsoft.com/office/powerpoint/2010/main" val="2464762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81A0C94-4AC3-4C53-997C-805D3D67229E}" type="datetime1">
              <a:rPr lang="nb-NO" altLang="nb-NO" sz="1000" smtClean="0"/>
              <a:pPr>
                <a:spcBef>
                  <a:spcPct val="0"/>
                </a:spcBef>
              </a:pPr>
              <a:t>02.04.2020</a:t>
            </a:fld>
            <a:endParaRPr lang="nb-NO" altLang="nb-NO" sz="1000" smtClean="0"/>
          </a:p>
        </p:txBody>
      </p:sp>
      <p:sp>
        <p:nvSpPr>
          <p:cNvPr id="36867" name="Rectangle 6"/>
          <p:cNvSpPr>
            <a:spLocks noGrp="1" noChangeArrowheads="1"/>
          </p:cNvSpPr>
          <p:nvPr>
            <p:ph type="ftr" sz="quarter" idx="4"/>
          </p:nvPr>
        </p:nvSpPr>
        <p:spPr/>
        <p:txBody>
          <a:bodyPr/>
          <a:lstStyle/>
          <a:p>
            <a:pPr>
              <a:defRPr/>
            </a:pPr>
            <a:r>
              <a:rPr lang="nb-NO" smtClean="0"/>
              <a:t>© Senter for studier av Holocaust og livssynsminoriteter | Tittel på presentasjonen</a:t>
            </a:r>
          </a:p>
        </p:txBody>
      </p:sp>
      <p:sp>
        <p:nvSpPr>
          <p:cNvPr id="2867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r>
              <a:rPr lang="nb-NO" altLang="nb-NO" sz="1000" smtClean="0"/>
              <a:t>side </a:t>
            </a:r>
            <a:fld id="{D0B8BB6F-A96A-40A4-9FEE-89CBC5A2BB1A}" type="slidenum">
              <a:rPr lang="nb-NO" altLang="nb-NO" sz="1000" smtClean="0"/>
              <a:pPr>
                <a:spcBef>
                  <a:spcPct val="0"/>
                </a:spcBef>
              </a:pPr>
              <a:t>29</a:t>
            </a:fld>
            <a:endParaRPr lang="nb-NO" altLang="nb-NO" sz="1000" smtClean="0"/>
          </a:p>
        </p:txBody>
      </p:sp>
      <p:sp>
        <p:nvSpPr>
          <p:cNvPr id="28677" name="Rectangle 2"/>
          <p:cNvSpPr>
            <a:spLocks noGrp="1" noRot="1" noChangeAspect="1" noChangeArrowheads="1" noTextEdit="1"/>
          </p:cNvSpPr>
          <p:nvPr>
            <p:ph type="sldImg"/>
          </p:nvPr>
        </p:nvSpPr>
        <p:spPr>
          <a:ln/>
        </p:spPr>
      </p:sp>
      <p:sp>
        <p:nvSpPr>
          <p:cNvPr id="286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smtClean="0"/>
              <a:t>Bakgrunnshistorie</a:t>
            </a:r>
            <a:r>
              <a:rPr lang="nb-NO" altLang="nb-NO" baseline="0" dirty="0" smtClean="0"/>
              <a:t> om rasetenkning: </a:t>
            </a:r>
          </a:p>
          <a:p>
            <a:pPr eaLnBrk="1" hangingPunct="1"/>
            <a:endParaRPr lang="nb-NO" altLang="nb-NO" baseline="0" dirty="0" smtClean="0"/>
          </a:p>
          <a:p>
            <a:pPr marL="171450" indent="-171450" eaLnBrk="1" hangingPunct="1">
              <a:buFont typeface="Arial" panose="020B0604020202020204" pitchFamily="34" charset="0"/>
              <a:buChar char="•"/>
            </a:pPr>
            <a:r>
              <a:rPr lang="nb-NO" altLang="nb-NO" baseline="0" dirty="0" smtClean="0"/>
              <a:t>Fortell om at rasetenkning ikke er noe nytt, og at denne teorien var allment akseptert og brukt i verden</a:t>
            </a:r>
          </a:p>
          <a:p>
            <a:pPr marL="171450" indent="-171450" eaLnBrk="1" hangingPunct="1">
              <a:buFont typeface="Arial" panose="020B0604020202020204" pitchFamily="34" charset="0"/>
              <a:buChar char="•"/>
            </a:pPr>
            <a:r>
              <a:rPr lang="nb-NO" altLang="nb-NO" baseline="0" dirty="0" smtClean="0"/>
              <a:t>Man mente at man kunne tildele mennesker visse egenskaper, både negative og positive, basert på deres biologiske utseende. Her er det viktig å understreke at det vi vet i dag om DNA og gener viser at dette ikke stemmer. </a:t>
            </a:r>
          </a:p>
          <a:p>
            <a:pPr marL="171450" indent="-171450" eaLnBrk="1" hangingPunct="1">
              <a:buFont typeface="Arial" panose="020B0604020202020204" pitchFamily="34" charset="0"/>
              <a:buChar char="•"/>
            </a:pPr>
            <a:r>
              <a:rPr lang="nb-NO" altLang="nb-NO" baseline="0" dirty="0" smtClean="0"/>
              <a:t>Vis til det nazistiske verdensbildet (rasehierarki, oss og dem etc. ). </a:t>
            </a:r>
          </a:p>
          <a:p>
            <a:pPr marL="171450" indent="-171450" eaLnBrk="1" hangingPunct="1">
              <a:buFont typeface="Arial" panose="020B0604020202020204" pitchFamily="34" charset="0"/>
              <a:buChar char="•"/>
            </a:pPr>
            <a:r>
              <a:rPr lang="nb-NO" altLang="nb-NO" baseline="0" dirty="0" smtClean="0"/>
              <a:t>Bruk bildene, spesielt bildet til venstre, for å vise hvor mye vekt man la på biologisk utseende i dette henseneet. </a:t>
            </a:r>
          </a:p>
          <a:p>
            <a:pPr marL="171450" indent="-171450" eaLnBrk="1" hangingPunct="1">
              <a:buFont typeface="Arial" panose="020B0604020202020204" pitchFamily="34" charset="0"/>
              <a:buChar char="•"/>
            </a:pPr>
            <a:r>
              <a:rPr lang="nb-NO" altLang="nb-NO" baseline="0" dirty="0" smtClean="0"/>
              <a:t>Jødene ble utover 1800-tallet og begynnelsen av 1900-tallet klassifisert som en egen rase. Det gikk ikke lenger på religiøs tilknytning, men man mente at det var noe biologisk, i blodet eller «ånden» som gjorde en person jødisk. Nazistene så på jødene som spesielt skumle fordi de i henhold til denne såkalte «raseteorien» ble tilegnet egenskaper som spesielt intelligente og gode med penger f.eks. Samtidig ble jøder også regnet for å være utspekulerte. Dette viser også det problematiske ved stereotypier som tilsynelatende ser positive ut. En positiv stereotypi er i beste fall begrensende for individet og i ytterste konsekvens farlig og kan brukes mot en. Det kan være lurt å snakke med elevene om dette.</a:t>
            </a:r>
          </a:p>
          <a:p>
            <a:pPr marL="171450" indent="-171450" eaLnBrk="1" hangingPunct="1">
              <a:buFont typeface="Arial" panose="020B0604020202020204" pitchFamily="34" charset="0"/>
              <a:buChar char="•"/>
            </a:pPr>
            <a:r>
              <a:rPr lang="nb-NO" altLang="nb-NO" baseline="0" dirty="0" smtClean="0"/>
              <a:t>I denne tekningen hjelper det ikke om en jøde konverterer til kristendommen, eller om personen ikke er religiøs, for den saks skyld.</a:t>
            </a:r>
            <a:endParaRPr lang="nb-NO" altLang="nb-NO"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Her kan det nevnes at norsk</a:t>
            </a:r>
            <a:r>
              <a:rPr lang="nb-NO" baseline="0" dirty="0" smtClean="0"/>
              <a:t> </a:t>
            </a:r>
            <a:r>
              <a:rPr lang="nb-NO" dirty="0" smtClean="0"/>
              <a:t>minnekultur om 2.</a:t>
            </a:r>
            <a:r>
              <a:rPr lang="nb-NO" baseline="0" dirty="0" smtClean="0"/>
              <a:t> verdenskrig</a:t>
            </a:r>
            <a:r>
              <a:rPr lang="nb-NO" dirty="0" smtClean="0"/>
              <a:t> (ofte</a:t>
            </a:r>
            <a:r>
              <a:rPr lang="nb-NO" baseline="0" dirty="0" smtClean="0"/>
              <a:t> også gjenspeilet i populærkulturen)</a:t>
            </a:r>
            <a:r>
              <a:rPr lang="nb-NO" dirty="0" smtClean="0"/>
              <a:t> har fokusert mye på de store heltehistoriene, og at de skal vi ha med oss. Samtidig skal vi også huske på og fortelle de historiene</a:t>
            </a:r>
            <a:r>
              <a:rPr lang="nb-NO" baseline="0" dirty="0" smtClean="0"/>
              <a:t> som ikke har blitt løftet fram; historien til ofrene for det norske Holocaust. Klokka nederst til venstre er skipsklokka på skipet Donau, som bl.a. ble brukt til å sende forsyninger nord i Norge. Klokka stod på </a:t>
            </a:r>
            <a:r>
              <a:rPr lang="nb-NO" baseline="0" dirty="0" err="1" smtClean="0"/>
              <a:t>Hjemmefrontsmuseet</a:t>
            </a:r>
            <a:r>
              <a:rPr lang="nb-NO" baseline="0" dirty="0" smtClean="0"/>
              <a:t> fram til 2014 fordi Max Manus senket skipet Donau i 1945. På det museet fortalte derfor denne historiske gjenstanden/levningen en heltehistorie om norsk motstand. Klokka kom til HL-senteret i 2014, og da begynte klokka å fortelle en annen historie. Skipet Donau ble nemlig også brukt til å frakte 529 norske jøder ut av landet, mot deres vilje, til Auschwitz </a:t>
            </a:r>
            <a:r>
              <a:rPr lang="nb-NO" baseline="0" dirty="0" err="1" smtClean="0"/>
              <a:t>Birkenau</a:t>
            </a:r>
            <a:r>
              <a:rPr lang="nb-NO" baseline="0" dirty="0" smtClean="0"/>
              <a:t> den 26. november 1942, hvorav de aller fleste ble drept 1. desember 1942. Dette opplegget ønsker derfor å utvide bildet og forståelsen av 2. verdenskrig.</a:t>
            </a:r>
          </a:p>
          <a:p>
            <a:endParaRPr lang="nb-NO" baseline="0" dirty="0" smtClean="0"/>
          </a:p>
          <a:p>
            <a:r>
              <a:rPr lang="nb-NO" baseline="0" dirty="0" smtClean="0"/>
              <a:t>Kan også brukes for å vise hvordan historiske gjenstander kan fortelle svært forskjellige historier ut ifra konteksten. </a:t>
            </a:r>
            <a:endParaRPr lang="nb-NO" dirty="0"/>
          </a:p>
        </p:txBody>
      </p:sp>
      <p:sp>
        <p:nvSpPr>
          <p:cNvPr id="4" name="Slide Number Placeholder 3"/>
          <p:cNvSpPr>
            <a:spLocks noGrp="1"/>
          </p:cNvSpPr>
          <p:nvPr>
            <p:ph type="sldNum" sz="quarter" idx="10"/>
          </p:nvPr>
        </p:nvSpPr>
        <p:spPr/>
        <p:txBody>
          <a:bodyPr/>
          <a:lstStyle/>
          <a:p>
            <a:fld id="{467CCF2A-3753-4966-B5D7-3383782F10B3}" type="slidenum">
              <a:rPr lang="en-US" smtClean="0"/>
              <a:t>3</a:t>
            </a:fld>
            <a:endParaRPr lang="en-US"/>
          </a:p>
        </p:txBody>
      </p:sp>
    </p:spTree>
    <p:extLst>
      <p:ext uri="{BB962C8B-B14F-4D97-AF65-F5344CB8AC3E}">
        <p14:creationId xmlns:p14="http://schemas.microsoft.com/office/powerpoint/2010/main" val="2997838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1898 French caricature of a crowned Alphonse de Rothschild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elevene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ikke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har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gjennskap</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til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konspirasjonsteorier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fra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før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forklar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konseptet</a:t>
            </a:r>
            <a:r>
              <a:rPr lang="en-US" sz="1200" b="0" i="0" kern="1200" baseline="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err="1" smtClean="0">
                <a:solidFill>
                  <a:schemeClr val="tx1"/>
                </a:solidFill>
                <a:effectLst/>
                <a:latin typeface="+mn-lt"/>
                <a:ea typeface="+mn-ea"/>
                <a:cs typeface="+mn-cs"/>
              </a:rPr>
              <a:t>Bruk</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denne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karikaturen</a:t>
            </a:r>
            <a:r>
              <a:rPr lang="en-US" sz="1200" b="0" i="0" kern="1200" baseline="0" dirty="0" smtClean="0">
                <a:solidFill>
                  <a:schemeClr val="tx1"/>
                </a:solidFill>
                <a:effectLst/>
                <a:latin typeface="+mn-lt"/>
                <a:ea typeface="+mn-ea"/>
                <a:cs typeface="+mn-cs"/>
              </a:rPr>
              <a:t> for å vise </a:t>
            </a:r>
            <a:r>
              <a:rPr lang="en-US" sz="1200" b="0" i="0" kern="1200" baseline="0" dirty="0" err="1" smtClean="0">
                <a:solidFill>
                  <a:schemeClr val="tx1"/>
                </a:solidFill>
                <a:effectLst/>
                <a:latin typeface="+mn-lt"/>
                <a:ea typeface="+mn-ea"/>
                <a:cs typeface="+mn-cs"/>
              </a:rPr>
              <a:t>til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konspirasjonsteorier</a:t>
            </a:r>
            <a:r>
              <a:rPr lang="en-US" sz="1200" b="0" i="0" kern="1200" baseline="0" dirty="0" smtClean="0">
                <a:solidFill>
                  <a:schemeClr val="tx1"/>
                </a:solidFill>
                <a:effectLst/>
                <a:latin typeface="+mn-lt"/>
                <a:ea typeface="+mn-ea"/>
                <a:cs typeface="+mn-cs"/>
              </a:rPr>
              <a:t> om </a:t>
            </a:r>
            <a:r>
              <a:rPr lang="en-US" sz="1200" b="0" i="0" kern="1200" baseline="0" dirty="0" err="1" smtClean="0">
                <a:solidFill>
                  <a:schemeClr val="tx1"/>
                </a:solidFill>
                <a:effectLst/>
                <a:latin typeface="+mn-lt"/>
                <a:ea typeface="+mn-ea"/>
                <a:cs typeface="+mn-cs"/>
              </a:rPr>
              <a:t>det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jødiske</a:t>
            </a:r>
            <a:r>
              <a:rPr lang="en-US" sz="1200" b="0" i="0" kern="1200" baseline="0" dirty="0" smtClean="0">
                <a:solidFill>
                  <a:schemeClr val="tx1"/>
                </a:solidFill>
                <a:effectLst/>
                <a:latin typeface="+mn-lt"/>
                <a:ea typeface="+mn-ea"/>
                <a:cs typeface="+mn-cs"/>
              </a:rPr>
              <a:t> folk. </a:t>
            </a:r>
            <a:r>
              <a:rPr lang="en-US" sz="1200" b="0" i="0" kern="1200" baseline="0" dirty="0" err="1" smtClean="0">
                <a:solidFill>
                  <a:schemeClr val="tx1"/>
                </a:solidFill>
                <a:effectLst/>
                <a:latin typeface="+mn-lt"/>
                <a:ea typeface="+mn-ea"/>
                <a:cs typeface="+mn-cs"/>
              </a:rPr>
              <a:t>Bildet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skal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forestille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jøde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som</a:t>
            </a:r>
            <a:r>
              <a:rPr lang="en-US" sz="1200" b="0" i="0" kern="1200" baseline="0" dirty="0" smtClean="0">
                <a:solidFill>
                  <a:schemeClr val="tx1"/>
                </a:solidFill>
                <a:effectLst/>
                <a:latin typeface="+mn-lt"/>
                <a:ea typeface="+mn-ea"/>
                <a:cs typeface="+mn-cs"/>
              </a:rPr>
              <a:t> holder </a:t>
            </a:r>
            <a:r>
              <a:rPr lang="en-US" sz="1200" b="0" i="0" kern="1200" baseline="0" dirty="0" err="1" smtClean="0">
                <a:solidFill>
                  <a:schemeClr val="tx1"/>
                </a:solidFill>
                <a:effectLst/>
                <a:latin typeface="+mn-lt"/>
                <a:ea typeface="+mn-ea"/>
                <a:cs typeface="+mn-cs"/>
              </a:rPr>
              <a:t>verden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sitt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grep</a:t>
            </a:r>
            <a:r>
              <a:rPr lang="en-US" sz="1200" b="0" i="0" kern="1200" baseline="0" dirty="0" smtClean="0">
                <a:solidFill>
                  <a:schemeClr val="tx1"/>
                </a:solidFill>
                <a:effectLst/>
                <a:latin typeface="+mn-lt"/>
                <a:ea typeface="+mn-ea"/>
                <a:cs typeface="+mn-cs"/>
              </a:rPr>
              <a:t>. Vi </a:t>
            </a:r>
            <a:r>
              <a:rPr lang="en-US" sz="1200" b="0" i="0" kern="1200" baseline="0" dirty="0" err="1" smtClean="0">
                <a:solidFill>
                  <a:schemeClr val="tx1"/>
                </a:solidFill>
                <a:effectLst/>
                <a:latin typeface="+mn-lt"/>
                <a:ea typeface="+mn-ea"/>
                <a:cs typeface="+mn-cs"/>
              </a:rPr>
              <a:t>ser</a:t>
            </a:r>
            <a:r>
              <a:rPr lang="en-US" sz="1200" b="0" i="0" kern="1200" baseline="0" dirty="0" smtClean="0">
                <a:solidFill>
                  <a:schemeClr val="tx1"/>
                </a:solidFill>
                <a:effectLst/>
                <a:latin typeface="+mn-lt"/>
                <a:ea typeface="+mn-ea"/>
                <a:cs typeface="+mn-cs"/>
              </a:rPr>
              <a:t> at </a:t>
            </a:r>
            <a:r>
              <a:rPr lang="en-US" sz="1200" b="0" i="0" kern="1200" baseline="0" dirty="0" err="1" smtClean="0">
                <a:solidFill>
                  <a:schemeClr val="tx1"/>
                </a:solidFill>
                <a:effectLst/>
                <a:latin typeface="+mn-lt"/>
                <a:ea typeface="+mn-ea"/>
                <a:cs typeface="+mn-cs"/>
              </a:rPr>
              <a:t>hendene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tegnet</a:t>
            </a:r>
            <a:r>
              <a:rPr lang="en-US" sz="1200" b="0" i="0" kern="1200" baseline="0" dirty="0" smtClean="0">
                <a:solidFill>
                  <a:schemeClr val="tx1"/>
                </a:solidFill>
                <a:effectLst/>
                <a:latin typeface="+mn-lt"/>
                <a:ea typeface="+mn-ea"/>
                <a:cs typeface="+mn-cs"/>
              </a:rPr>
              <a:t> inn </a:t>
            </a:r>
            <a:r>
              <a:rPr lang="en-US" sz="1200" b="0" i="0" kern="1200" baseline="0" dirty="0" err="1" smtClean="0">
                <a:solidFill>
                  <a:schemeClr val="tx1"/>
                </a:solidFill>
                <a:effectLst/>
                <a:latin typeface="+mn-lt"/>
                <a:ea typeface="+mn-ea"/>
                <a:cs typeface="+mn-cs"/>
              </a:rPr>
              <a:t>nærmest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klør</a:t>
            </a:r>
            <a:r>
              <a:rPr lang="en-US" sz="1200" b="0" i="0" kern="1200" baseline="0" dirty="0" smtClean="0">
                <a:solidFill>
                  <a:schemeClr val="tx1"/>
                </a:solidFill>
                <a:effectLst/>
                <a:latin typeface="+mn-lt"/>
                <a:ea typeface="+mn-ea"/>
                <a:cs typeface="+mn-cs"/>
              </a:rPr>
              <a:t> – </a:t>
            </a:r>
            <a:r>
              <a:rPr lang="en-US" sz="1200" b="0" i="0" kern="1200" baseline="0" dirty="0" err="1" smtClean="0">
                <a:solidFill>
                  <a:schemeClr val="tx1"/>
                </a:solidFill>
                <a:effectLst/>
                <a:latin typeface="+mn-lt"/>
                <a:ea typeface="+mn-ea"/>
                <a:cs typeface="+mn-cs"/>
              </a:rPr>
              <a:t>det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noe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ondt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ikke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menneskeliknende</a:t>
            </a:r>
            <a:r>
              <a:rPr lang="en-US" sz="1200" b="0" i="0" kern="1200" baseline="0" dirty="0" smtClean="0">
                <a:solidFill>
                  <a:schemeClr val="tx1"/>
                </a:solidFill>
                <a:effectLst/>
                <a:latin typeface="+mn-lt"/>
                <a:ea typeface="+mn-ea"/>
                <a:cs typeface="+mn-cs"/>
              </a:rPr>
              <a:t> med et </a:t>
            </a:r>
            <a:r>
              <a:rPr lang="en-US" sz="1200" b="0" i="0" kern="1200" baseline="0" dirty="0" err="1" smtClean="0">
                <a:solidFill>
                  <a:schemeClr val="tx1"/>
                </a:solidFill>
                <a:effectLst/>
                <a:latin typeface="+mn-lt"/>
                <a:ea typeface="+mn-ea"/>
                <a:cs typeface="+mn-cs"/>
              </a:rPr>
              <a:t>ønske</a:t>
            </a:r>
            <a:r>
              <a:rPr lang="en-US" sz="1200" b="0" i="0" kern="1200" baseline="0" dirty="0" smtClean="0">
                <a:solidFill>
                  <a:schemeClr val="tx1"/>
                </a:solidFill>
                <a:effectLst/>
                <a:latin typeface="+mn-lt"/>
                <a:ea typeface="+mn-ea"/>
                <a:cs typeface="+mn-cs"/>
              </a:rPr>
              <a:t> om å </a:t>
            </a:r>
            <a:r>
              <a:rPr lang="en-US" sz="1200" b="0" i="0" kern="1200" baseline="0" dirty="0" err="1" smtClean="0">
                <a:solidFill>
                  <a:schemeClr val="tx1"/>
                </a:solidFill>
                <a:effectLst/>
                <a:latin typeface="+mn-lt"/>
                <a:ea typeface="+mn-ea"/>
                <a:cs typeface="+mn-cs"/>
              </a:rPr>
              <a:t>kaste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verden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krig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kaos</a:t>
            </a:r>
            <a:r>
              <a:rPr lang="en-US" sz="1200" b="0" i="0" kern="1200" baseline="0" dirty="0" smtClean="0">
                <a:solidFill>
                  <a:schemeClr val="tx1"/>
                </a:solidFill>
                <a:effectLst/>
                <a:latin typeface="+mn-lt"/>
                <a:ea typeface="+mn-ea"/>
                <a:cs typeface="+mn-cs"/>
              </a:rPr>
              <a:t> for </a:t>
            </a:r>
            <a:r>
              <a:rPr lang="en-US" sz="1200" b="0" i="0" kern="1200" baseline="0" dirty="0" err="1" smtClean="0">
                <a:solidFill>
                  <a:schemeClr val="tx1"/>
                </a:solidFill>
                <a:effectLst/>
                <a:latin typeface="+mn-lt"/>
                <a:ea typeface="+mn-ea"/>
                <a:cs typeface="+mn-cs"/>
              </a:rPr>
              <a:t>selv</a:t>
            </a:r>
            <a:r>
              <a:rPr lang="en-US" sz="1200" b="0" i="0" kern="1200" baseline="0" dirty="0" smtClean="0">
                <a:solidFill>
                  <a:schemeClr val="tx1"/>
                </a:solidFill>
                <a:effectLst/>
                <a:latin typeface="+mn-lt"/>
                <a:ea typeface="+mn-ea"/>
                <a:cs typeface="+mn-cs"/>
              </a:rPr>
              <a:t> å </a:t>
            </a:r>
            <a:r>
              <a:rPr lang="en-US" sz="1200" b="0" i="0" kern="1200" baseline="0" dirty="0" err="1" smtClean="0">
                <a:solidFill>
                  <a:schemeClr val="tx1"/>
                </a:solidFill>
                <a:effectLst/>
                <a:latin typeface="+mn-lt"/>
                <a:ea typeface="+mn-ea"/>
                <a:cs typeface="+mn-cs"/>
              </a:rPr>
              <a:t>stå</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igjen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hersker</a:t>
            </a:r>
            <a:r>
              <a:rPr lang="en-US" sz="1200" b="0" i="0" kern="1200" baseline="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err="1" smtClean="0">
                <a:solidFill>
                  <a:schemeClr val="tx1"/>
                </a:solidFill>
                <a:effectLst/>
                <a:latin typeface="+mn-lt"/>
                <a:ea typeface="+mn-ea"/>
                <a:cs typeface="+mn-cs"/>
              </a:rPr>
              <a:t>Nevn</a:t>
            </a:r>
            <a:r>
              <a:rPr lang="en-US" sz="1200" b="0" i="0" kern="1200" baseline="0" dirty="0" smtClean="0">
                <a:solidFill>
                  <a:schemeClr val="tx1"/>
                </a:solidFill>
                <a:effectLst/>
                <a:latin typeface="+mn-lt"/>
                <a:ea typeface="+mn-ea"/>
                <a:cs typeface="+mn-cs"/>
              </a:rPr>
              <a:t> at </a:t>
            </a:r>
            <a:r>
              <a:rPr lang="en-US" sz="1200" b="0" i="0" kern="1200" baseline="0" dirty="0" err="1" smtClean="0">
                <a:solidFill>
                  <a:schemeClr val="tx1"/>
                </a:solidFill>
                <a:effectLst/>
                <a:latin typeface="+mn-lt"/>
                <a:ea typeface="+mn-ea"/>
                <a:cs typeface="+mn-cs"/>
              </a:rPr>
              <a:t>disse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teoriene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fortsatt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eksisterer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a:t>
            </a:r>
            <a:r>
              <a:rPr lang="en-US" sz="1200" b="0" i="0" kern="1200" baseline="0" dirty="0" smtClean="0">
                <a:solidFill>
                  <a:schemeClr val="tx1"/>
                </a:solidFill>
                <a:effectLst/>
                <a:latin typeface="+mn-lt"/>
                <a:ea typeface="+mn-ea"/>
                <a:cs typeface="+mn-cs"/>
              </a:rPr>
              <a:t> dag, alt </a:t>
            </a:r>
            <a:r>
              <a:rPr lang="en-US" sz="1200" b="0" i="0" kern="1200" baseline="0" dirty="0" err="1" smtClean="0">
                <a:solidFill>
                  <a:schemeClr val="tx1"/>
                </a:solidFill>
                <a:effectLst/>
                <a:latin typeface="+mn-lt"/>
                <a:ea typeface="+mn-ea"/>
                <a:cs typeface="+mn-cs"/>
              </a:rPr>
              <a:t>fra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tilsynelatende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harmløse</a:t>
            </a:r>
            <a:r>
              <a:rPr lang="en-US" sz="1200" b="0" i="0" kern="1200" baseline="0" dirty="0" smtClean="0">
                <a:solidFill>
                  <a:schemeClr val="tx1"/>
                </a:solidFill>
                <a:effectLst/>
                <a:latin typeface="+mn-lt"/>
                <a:ea typeface="+mn-ea"/>
                <a:cs typeface="+mn-cs"/>
              </a:rPr>
              <a:t>, men </a:t>
            </a:r>
            <a:r>
              <a:rPr lang="en-US" sz="1200" b="0" i="0" kern="1200" baseline="0" dirty="0" err="1" smtClean="0">
                <a:solidFill>
                  <a:schemeClr val="tx1"/>
                </a:solidFill>
                <a:effectLst/>
                <a:latin typeface="+mn-lt"/>
                <a:ea typeface="+mn-ea"/>
                <a:cs typeface="+mn-cs"/>
              </a:rPr>
              <a:t>falske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stereotypier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har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fått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sette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seg</a:t>
            </a:r>
            <a:r>
              <a:rPr lang="en-US" sz="1200" b="0" i="0" kern="1200" baseline="0" dirty="0" smtClean="0">
                <a:solidFill>
                  <a:schemeClr val="tx1"/>
                </a:solidFill>
                <a:effectLst/>
                <a:latin typeface="+mn-lt"/>
                <a:ea typeface="+mn-ea"/>
                <a:cs typeface="+mn-cs"/>
              </a:rPr>
              <a:t> hos folk </a:t>
            </a:r>
            <a:r>
              <a:rPr lang="en-US" sz="1200" b="0" i="0" kern="1200" baseline="0" dirty="0" err="1" smtClean="0">
                <a:solidFill>
                  <a:schemeClr val="tx1"/>
                </a:solidFill>
                <a:effectLst/>
                <a:latin typeface="+mn-lt"/>
                <a:ea typeface="+mn-ea"/>
                <a:cs typeface="+mn-cs"/>
              </a:rPr>
              <a:t>gjennom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tusen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år</a:t>
            </a:r>
            <a:r>
              <a:rPr lang="en-US" sz="1200" b="0" i="0" kern="1200" baseline="0" dirty="0" smtClean="0">
                <a:solidFill>
                  <a:schemeClr val="tx1"/>
                </a:solidFill>
                <a:effectLst/>
                <a:latin typeface="+mn-lt"/>
                <a:ea typeface="+mn-ea"/>
                <a:cs typeface="+mn-cs"/>
              </a:rPr>
              <a:t> med </a:t>
            </a:r>
            <a:r>
              <a:rPr lang="en-US" sz="1200" b="0" i="0" kern="1200" baseline="0" dirty="0" err="1" smtClean="0">
                <a:solidFill>
                  <a:schemeClr val="tx1"/>
                </a:solidFill>
                <a:effectLst/>
                <a:latin typeface="+mn-lt"/>
                <a:ea typeface="+mn-ea"/>
                <a:cs typeface="+mn-cs"/>
              </a:rPr>
              <a:t>antisemittisme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a:t>
            </a:r>
            <a:r>
              <a:rPr lang="en-US" sz="1200" b="0" i="0" kern="1200" baseline="0" dirty="0" smtClean="0">
                <a:solidFill>
                  <a:schemeClr val="tx1"/>
                </a:solidFill>
                <a:effectLst/>
                <a:latin typeface="+mn-lt"/>
                <a:ea typeface="+mn-ea"/>
                <a:cs typeface="+mn-cs"/>
              </a:rPr>
              <a:t> Europa (“</a:t>
            </a:r>
            <a:r>
              <a:rPr lang="en-US" sz="1200" b="0" i="0" kern="1200" baseline="0" dirty="0" err="1" smtClean="0">
                <a:solidFill>
                  <a:schemeClr val="tx1"/>
                </a:solidFill>
                <a:effectLst/>
                <a:latin typeface="+mn-lt"/>
                <a:ea typeface="+mn-ea"/>
                <a:cs typeface="+mn-cs"/>
              </a:rPr>
              <a:t>Jøder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flinke</a:t>
            </a:r>
            <a:r>
              <a:rPr lang="en-US" sz="1200" b="0" i="0" kern="1200" baseline="0" dirty="0" smtClean="0">
                <a:solidFill>
                  <a:schemeClr val="tx1"/>
                </a:solidFill>
                <a:effectLst/>
                <a:latin typeface="+mn-lt"/>
                <a:ea typeface="+mn-ea"/>
                <a:cs typeface="+mn-cs"/>
              </a:rPr>
              <a:t> med </a:t>
            </a:r>
            <a:r>
              <a:rPr lang="en-US" sz="1200" b="0" i="0" kern="1200" baseline="0" dirty="0" err="1" smtClean="0">
                <a:solidFill>
                  <a:schemeClr val="tx1"/>
                </a:solidFill>
                <a:effectLst/>
                <a:latin typeface="+mn-lt"/>
                <a:ea typeface="+mn-ea"/>
                <a:cs typeface="+mn-cs"/>
              </a:rPr>
              <a:t>penger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jøder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ekstremt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intelligente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osv</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til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velutviklede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konspirasjonsteorier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oppfordringer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til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vold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forfølgelse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drap</a:t>
            </a:r>
            <a:r>
              <a:rPr lang="en-US" sz="1200" b="0" i="0" kern="1200" baseline="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Du </a:t>
            </a:r>
            <a:r>
              <a:rPr lang="en-US" sz="1200" b="0" i="0" kern="1200" baseline="0" dirty="0" err="1" smtClean="0">
                <a:solidFill>
                  <a:schemeClr val="tx1"/>
                </a:solidFill>
                <a:effectLst/>
                <a:latin typeface="+mn-lt"/>
                <a:ea typeface="+mn-ea"/>
                <a:cs typeface="+mn-cs"/>
              </a:rPr>
              <a:t>kan</a:t>
            </a:r>
            <a:r>
              <a:rPr lang="en-US" sz="1200" b="0" i="0" kern="1200" baseline="0" dirty="0" smtClean="0">
                <a:solidFill>
                  <a:schemeClr val="tx1"/>
                </a:solidFill>
                <a:effectLst/>
                <a:latin typeface="+mn-lt"/>
                <a:ea typeface="+mn-ea"/>
                <a:cs typeface="+mn-cs"/>
              </a:rPr>
              <a:t> lese </a:t>
            </a:r>
            <a:r>
              <a:rPr lang="en-US" sz="1200" b="0" i="0" kern="1200" baseline="0" dirty="0" err="1" smtClean="0">
                <a:solidFill>
                  <a:schemeClr val="tx1"/>
                </a:solidFill>
                <a:effectLst/>
                <a:latin typeface="+mn-lt"/>
                <a:ea typeface="+mn-ea"/>
                <a:cs typeface="+mn-cs"/>
              </a:rPr>
              <a:t>mer</a:t>
            </a:r>
            <a:r>
              <a:rPr lang="en-US" sz="1200" b="0" i="0" kern="1200" baseline="0" dirty="0" smtClean="0">
                <a:solidFill>
                  <a:schemeClr val="tx1"/>
                </a:solidFill>
                <a:effectLst/>
                <a:latin typeface="+mn-lt"/>
                <a:ea typeface="+mn-ea"/>
                <a:cs typeface="+mn-cs"/>
              </a:rPr>
              <a:t> om </a:t>
            </a:r>
            <a:r>
              <a:rPr lang="en-US" sz="1200" b="0" i="0" kern="1200" baseline="0" dirty="0" err="1" smtClean="0">
                <a:solidFill>
                  <a:schemeClr val="tx1"/>
                </a:solidFill>
                <a:effectLst/>
                <a:latin typeface="+mn-lt"/>
                <a:ea typeface="+mn-ea"/>
                <a:cs typeface="+mn-cs"/>
              </a:rPr>
              <a:t>antisemittismen</a:t>
            </a:r>
            <a:r>
              <a:rPr lang="en-US" sz="1200" b="0" i="0" kern="1200" baseline="0" dirty="0" smtClean="0">
                <a:solidFill>
                  <a:schemeClr val="tx1"/>
                </a:solidFill>
                <a:effectLst/>
                <a:latin typeface="+mn-lt"/>
                <a:ea typeface="+mn-ea"/>
                <a:cs typeface="+mn-cs"/>
              </a:rPr>
              <a:t> her:  </a:t>
            </a:r>
            <a:r>
              <a:rPr lang="nb-NO" dirty="0" smtClean="0">
                <a:hlinkClick r:id="rId3"/>
              </a:rPr>
              <a:t>https://antisemittisme-forogna.no/</a:t>
            </a: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smtClean="0"/>
          </a:p>
          <a:p>
            <a:endParaRPr lang="en-US" dirty="0"/>
          </a:p>
        </p:txBody>
      </p:sp>
      <p:sp>
        <p:nvSpPr>
          <p:cNvPr id="4" name="Slide Number Placeholder 3"/>
          <p:cNvSpPr>
            <a:spLocks noGrp="1"/>
          </p:cNvSpPr>
          <p:nvPr>
            <p:ph type="sldNum" sz="quarter" idx="10"/>
          </p:nvPr>
        </p:nvSpPr>
        <p:spPr/>
        <p:txBody>
          <a:bodyPr/>
          <a:lstStyle/>
          <a:p>
            <a:fld id="{316EB76D-A0FA-420E-A5FD-375945A4E0F3}" type="slidenum">
              <a:rPr lang="nb-NO" smtClean="0"/>
              <a:t>30</a:t>
            </a:fld>
            <a:endParaRPr lang="nb-NO"/>
          </a:p>
        </p:txBody>
      </p:sp>
    </p:spTree>
    <p:extLst>
      <p:ext uri="{BB962C8B-B14F-4D97-AF65-F5344CB8AC3E}">
        <p14:creationId xmlns:p14="http://schemas.microsoft.com/office/powerpoint/2010/main" val="488790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dirty="0" smtClean="0"/>
              <a:t>Spør elevene om de med egne ord kan si</a:t>
            </a:r>
            <a:r>
              <a:rPr lang="nb-NO" baseline="0" dirty="0" smtClean="0"/>
              <a:t> hva dette sitatet egentlig handler om. </a:t>
            </a:r>
          </a:p>
          <a:p>
            <a:pPr marL="171450" indent="-171450">
              <a:buFont typeface="Arial" panose="020B0604020202020204" pitchFamily="34" charset="0"/>
              <a:buChar char="•"/>
            </a:pPr>
            <a:r>
              <a:rPr lang="nb-NO" baseline="0" dirty="0" smtClean="0"/>
              <a:t>Bruk propagandaplakaten til å vise hvordan nazistene så på krigen – dette var en eksistenskrig mellom germanerne og jødene, ikke mellom de allierte og aksemaktene. Bak de allierte har jødene infiltrert regjeringer, det økonomiske systemet, militæret m.m.</a:t>
            </a:r>
            <a:r>
              <a:rPr lang="nb-NO" baseline="0" dirty="0"/>
              <a:t> </a:t>
            </a:r>
            <a:r>
              <a:rPr lang="nb-NO" baseline="0" dirty="0" smtClean="0"/>
              <a:t>(«Hinter den </a:t>
            </a:r>
            <a:r>
              <a:rPr lang="nb-NO" baseline="0" dirty="0" err="1" smtClean="0"/>
              <a:t>Feindmächten</a:t>
            </a:r>
            <a:r>
              <a:rPr lang="nb-NO" baseline="0" dirty="0" smtClean="0"/>
              <a:t>: der Jude» betyr «Bak fiendemaktene: jøden»)</a:t>
            </a:r>
          </a:p>
        </p:txBody>
      </p:sp>
      <p:sp>
        <p:nvSpPr>
          <p:cNvPr id="4" name="Slide Number Placeholder 3"/>
          <p:cNvSpPr>
            <a:spLocks noGrp="1"/>
          </p:cNvSpPr>
          <p:nvPr>
            <p:ph type="sldNum" sz="quarter" idx="10"/>
          </p:nvPr>
        </p:nvSpPr>
        <p:spPr/>
        <p:txBody>
          <a:bodyPr/>
          <a:lstStyle/>
          <a:p>
            <a:fld id="{316EB76D-A0FA-420E-A5FD-375945A4E0F3}" type="slidenum">
              <a:rPr lang="nb-NO" smtClean="0"/>
              <a:t>31</a:t>
            </a:fld>
            <a:endParaRPr lang="nb-NO"/>
          </a:p>
        </p:txBody>
      </p:sp>
    </p:spTree>
    <p:extLst>
      <p:ext uri="{BB962C8B-B14F-4D97-AF65-F5344CB8AC3E}">
        <p14:creationId xmlns:p14="http://schemas.microsoft.com/office/powerpoint/2010/main" val="3705906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nb-NO" dirty="0"/>
          </a:p>
        </p:txBody>
      </p:sp>
      <p:sp>
        <p:nvSpPr>
          <p:cNvPr id="4" name="Date Placeholder 3"/>
          <p:cNvSpPr>
            <a:spLocks noGrp="1"/>
          </p:cNvSpPr>
          <p:nvPr>
            <p:ph type="dt" idx="10"/>
          </p:nvPr>
        </p:nvSpPr>
        <p:spPr/>
        <p:txBody>
          <a:bodyPr/>
          <a:lstStyle/>
          <a:p>
            <a:pPr>
              <a:defRPr/>
            </a:pPr>
            <a:fld id="{650017D3-EF0F-498A-ABBB-74E810723822}" type="datetime1">
              <a:rPr lang="nb-NO" smtClean="0"/>
              <a:pPr>
                <a:defRPr/>
              </a:pPr>
              <a:t>02.04.2020</a:t>
            </a:fld>
            <a:endParaRPr lang="nb-NO"/>
          </a:p>
        </p:txBody>
      </p:sp>
      <p:sp>
        <p:nvSpPr>
          <p:cNvPr id="5" name="Footer Placeholder 4"/>
          <p:cNvSpPr>
            <a:spLocks noGrp="1"/>
          </p:cNvSpPr>
          <p:nvPr>
            <p:ph type="ftr" sz="quarter" idx="11"/>
          </p:nvPr>
        </p:nvSpPr>
        <p:spPr/>
        <p:txBody>
          <a:bodyPr/>
          <a:lstStyle/>
          <a:p>
            <a:pPr>
              <a:defRPr/>
            </a:pPr>
            <a:r>
              <a:rPr lang="nb-NO" smtClean="0"/>
              <a:t>© Senter for studier av Holocaust og livssynsminoriteter | Tittel på presentasjonen</a:t>
            </a:r>
            <a:endParaRPr lang="nb-NO"/>
          </a:p>
        </p:txBody>
      </p:sp>
      <p:sp>
        <p:nvSpPr>
          <p:cNvPr id="6" name="Slide Number Placeholder 5"/>
          <p:cNvSpPr>
            <a:spLocks noGrp="1"/>
          </p:cNvSpPr>
          <p:nvPr>
            <p:ph type="sldNum" sz="quarter" idx="12"/>
          </p:nvPr>
        </p:nvSpPr>
        <p:spPr/>
        <p:txBody>
          <a:bodyPr/>
          <a:lstStyle/>
          <a:p>
            <a:pPr>
              <a:defRPr/>
            </a:pPr>
            <a:r>
              <a:rPr lang="nb-NO" smtClean="0"/>
              <a:t>side </a:t>
            </a:r>
            <a:fld id="{809948BF-0DF9-4B1F-8A9C-5A13B462C044}" type="slidenum">
              <a:rPr lang="nb-NO" smtClean="0"/>
              <a:pPr>
                <a:defRPr/>
              </a:pPr>
              <a:t>32</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Her</a:t>
            </a:r>
            <a:r>
              <a:rPr lang="nb-NO" baseline="0" dirty="0" smtClean="0"/>
              <a:t> kan man ta en </a:t>
            </a:r>
            <a:r>
              <a:rPr lang="nb-NO" baseline="0" dirty="0" err="1" smtClean="0"/>
              <a:t>metadiskusjon</a:t>
            </a:r>
            <a:r>
              <a:rPr lang="nb-NO" baseline="0" dirty="0" smtClean="0"/>
              <a:t> om hvorfor man arbeider med kilder. Hvorfor er det viktig å lære om individer?</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33</a:t>
            </a:fld>
            <a:endParaRPr lang="nb-NO"/>
          </a:p>
        </p:txBody>
      </p:sp>
    </p:spTree>
    <p:extLst>
      <p:ext uri="{BB962C8B-B14F-4D97-AF65-F5344CB8AC3E}">
        <p14:creationId xmlns:p14="http://schemas.microsoft.com/office/powerpoint/2010/main" val="33250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Fortelle ofrenes historie/minnes. Hvorfor er minnekultur</a:t>
            </a:r>
            <a:r>
              <a:rPr lang="nb-NO" baseline="0" dirty="0" smtClean="0"/>
              <a:t> viktig? </a:t>
            </a:r>
            <a:endParaRPr lang="nb-NO" dirty="0" smtClean="0"/>
          </a:p>
          <a:p>
            <a:endParaRPr lang="nb-NO" dirty="0"/>
          </a:p>
        </p:txBody>
      </p:sp>
      <p:sp>
        <p:nvSpPr>
          <p:cNvPr id="5837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30000"/>
              </a:spcBef>
              <a:spcAft>
                <a:spcPct val="0"/>
              </a:spcAft>
              <a:defRPr sz="1000">
                <a:solidFill>
                  <a:schemeClr val="tx1"/>
                </a:solidFill>
                <a:latin typeface="Arial" charset="0"/>
                <a:ea typeface="ＭＳ Ｐゴシック" charset="0"/>
              </a:defRPr>
            </a:lvl6pPr>
            <a:lvl7pPr marL="2971800" indent="-228600" eaLnBrk="0" fontAlgn="base" hangingPunct="0">
              <a:spcBef>
                <a:spcPct val="30000"/>
              </a:spcBef>
              <a:spcAft>
                <a:spcPct val="0"/>
              </a:spcAft>
              <a:defRPr sz="1000">
                <a:solidFill>
                  <a:schemeClr val="tx1"/>
                </a:solidFill>
                <a:latin typeface="Arial" charset="0"/>
                <a:ea typeface="ＭＳ Ｐゴシック" charset="0"/>
              </a:defRPr>
            </a:lvl7pPr>
            <a:lvl8pPr marL="3429000" indent="-228600" eaLnBrk="0" fontAlgn="base" hangingPunct="0">
              <a:spcBef>
                <a:spcPct val="30000"/>
              </a:spcBef>
              <a:spcAft>
                <a:spcPct val="0"/>
              </a:spcAft>
              <a:defRPr sz="1000">
                <a:solidFill>
                  <a:schemeClr val="tx1"/>
                </a:solidFill>
                <a:latin typeface="Arial" charset="0"/>
                <a:ea typeface="ＭＳ Ｐゴシック" charset="0"/>
              </a:defRPr>
            </a:lvl8pPr>
            <a:lvl9pPr marL="3886200" indent="-228600" eaLnBrk="0" fontAlgn="base" hangingPunct="0">
              <a:spcBef>
                <a:spcPct val="30000"/>
              </a:spcBef>
              <a:spcAft>
                <a:spcPct val="0"/>
              </a:spcAft>
              <a:defRPr sz="1000">
                <a:solidFill>
                  <a:schemeClr val="tx1"/>
                </a:solidFill>
                <a:latin typeface="Arial" charset="0"/>
                <a:ea typeface="ＭＳ Ｐゴシック" charset="0"/>
              </a:defRPr>
            </a:lvl9pPr>
          </a:lstStyle>
          <a:p>
            <a:fld id="{E83E085E-1A26-AE45-9D77-042F31076634}" type="datetime1">
              <a:rPr lang="nb-NO"/>
              <a:pPr/>
              <a:t>02.04.2020</a:t>
            </a:fld>
            <a:endParaRPr lang="nb-NO"/>
          </a:p>
        </p:txBody>
      </p:sp>
      <p:sp>
        <p:nvSpPr>
          <p:cNvPr id="5" name="Footer Placeholder 4"/>
          <p:cNvSpPr>
            <a:spLocks noGrp="1"/>
          </p:cNvSpPr>
          <p:nvPr>
            <p:ph type="ftr" sz="quarter" idx="4"/>
          </p:nvPr>
        </p:nvSpPr>
        <p:spPr/>
        <p:txBody>
          <a:bodyPr/>
          <a:lstStyle>
            <a:lvl1pPr eaLnBrk="0" hangingPunct="0">
              <a:defRPr sz="2400">
                <a:solidFill>
                  <a:schemeClr val="tx1"/>
                </a:solidFill>
                <a:latin typeface="Bookman Old Style" charset="0"/>
                <a:ea typeface="ＭＳ Ｐゴシック" charset="0"/>
                <a:cs typeface="Arial" charset="0"/>
              </a:defRPr>
            </a:lvl1pPr>
            <a:lvl2pPr marL="742950" indent="-285750" eaLnBrk="0" hangingPunct="0">
              <a:defRPr sz="2400">
                <a:solidFill>
                  <a:schemeClr val="tx1"/>
                </a:solidFill>
                <a:latin typeface="Bookman Old Style" charset="0"/>
                <a:ea typeface="Arial" charset="0"/>
                <a:cs typeface="Arial" charset="0"/>
              </a:defRPr>
            </a:lvl2pPr>
            <a:lvl3pPr marL="1143000" indent="-228600" eaLnBrk="0" hangingPunct="0">
              <a:defRPr sz="2400">
                <a:solidFill>
                  <a:schemeClr val="tx1"/>
                </a:solidFill>
                <a:latin typeface="Bookman Old Style" charset="0"/>
                <a:ea typeface="Arial" charset="0"/>
                <a:cs typeface="Arial" charset="0"/>
              </a:defRPr>
            </a:lvl3pPr>
            <a:lvl4pPr marL="1600200" indent="-228600" eaLnBrk="0" hangingPunct="0">
              <a:defRPr sz="2400">
                <a:solidFill>
                  <a:schemeClr val="tx1"/>
                </a:solidFill>
                <a:latin typeface="Bookman Old Style" charset="0"/>
                <a:ea typeface="Arial" charset="0"/>
                <a:cs typeface="Arial" charset="0"/>
              </a:defRPr>
            </a:lvl4pPr>
            <a:lvl5pPr marL="2057400" indent="-228600" eaLnBrk="0" hangingPunct="0">
              <a:defRPr sz="2400">
                <a:solidFill>
                  <a:schemeClr val="tx1"/>
                </a:solidFill>
                <a:latin typeface="Bookman Old Style" charset="0"/>
                <a:ea typeface="Arial" charset="0"/>
                <a:cs typeface="Arial" charset="0"/>
              </a:defRPr>
            </a:lvl5pPr>
            <a:lvl6pPr marL="2514600" indent="-228600" eaLnBrk="0" fontAlgn="base" hangingPunct="0">
              <a:spcBef>
                <a:spcPct val="0"/>
              </a:spcBef>
              <a:spcAft>
                <a:spcPct val="0"/>
              </a:spcAft>
              <a:defRPr sz="2400">
                <a:solidFill>
                  <a:schemeClr val="tx1"/>
                </a:solidFill>
                <a:latin typeface="Bookman Old Style" charset="0"/>
                <a:ea typeface="Arial" charset="0"/>
                <a:cs typeface="Arial" charset="0"/>
              </a:defRPr>
            </a:lvl6pPr>
            <a:lvl7pPr marL="2971800" indent="-228600" eaLnBrk="0" fontAlgn="base" hangingPunct="0">
              <a:spcBef>
                <a:spcPct val="0"/>
              </a:spcBef>
              <a:spcAft>
                <a:spcPct val="0"/>
              </a:spcAft>
              <a:defRPr sz="2400">
                <a:solidFill>
                  <a:schemeClr val="tx1"/>
                </a:solidFill>
                <a:latin typeface="Bookman Old Style" charset="0"/>
                <a:ea typeface="Arial" charset="0"/>
                <a:cs typeface="Arial" charset="0"/>
              </a:defRPr>
            </a:lvl7pPr>
            <a:lvl8pPr marL="3429000" indent="-228600" eaLnBrk="0" fontAlgn="base" hangingPunct="0">
              <a:spcBef>
                <a:spcPct val="0"/>
              </a:spcBef>
              <a:spcAft>
                <a:spcPct val="0"/>
              </a:spcAft>
              <a:defRPr sz="2400">
                <a:solidFill>
                  <a:schemeClr val="tx1"/>
                </a:solidFill>
                <a:latin typeface="Bookman Old Style" charset="0"/>
                <a:ea typeface="Arial" charset="0"/>
                <a:cs typeface="Arial" charset="0"/>
              </a:defRPr>
            </a:lvl8pPr>
            <a:lvl9pPr marL="3886200" indent="-228600" eaLnBrk="0" fontAlgn="base" hangingPunct="0">
              <a:spcBef>
                <a:spcPct val="0"/>
              </a:spcBef>
              <a:spcAft>
                <a:spcPct val="0"/>
              </a:spcAft>
              <a:defRPr sz="2400">
                <a:solidFill>
                  <a:schemeClr val="tx1"/>
                </a:solidFill>
                <a:latin typeface="Bookman Old Style" charset="0"/>
                <a:ea typeface="Arial" charset="0"/>
                <a:cs typeface="Arial" charset="0"/>
              </a:defRPr>
            </a:lvl9pPr>
          </a:lstStyle>
          <a:p>
            <a:r>
              <a:rPr lang="nb-NO" sz="1000">
                <a:latin typeface="Arial" charset="0"/>
              </a:rPr>
              <a:t>© Senter for studier av Holocaust og livssynsminoriteter | Tittel på presentasjonen</a:t>
            </a:r>
          </a:p>
        </p:txBody>
      </p:sp>
      <p:sp>
        <p:nvSpPr>
          <p:cNvPr id="583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30000"/>
              </a:spcBef>
              <a:spcAft>
                <a:spcPct val="0"/>
              </a:spcAft>
              <a:defRPr sz="1000">
                <a:solidFill>
                  <a:schemeClr val="tx1"/>
                </a:solidFill>
                <a:latin typeface="Arial" charset="0"/>
                <a:ea typeface="ＭＳ Ｐゴシック" charset="0"/>
              </a:defRPr>
            </a:lvl6pPr>
            <a:lvl7pPr marL="2971800" indent="-228600" eaLnBrk="0" fontAlgn="base" hangingPunct="0">
              <a:spcBef>
                <a:spcPct val="30000"/>
              </a:spcBef>
              <a:spcAft>
                <a:spcPct val="0"/>
              </a:spcAft>
              <a:defRPr sz="1000">
                <a:solidFill>
                  <a:schemeClr val="tx1"/>
                </a:solidFill>
                <a:latin typeface="Arial" charset="0"/>
                <a:ea typeface="ＭＳ Ｐゴシック" charset="0"/>
              </a:defRPr>
            </a:lvl7pPr>
            <a:lvl8pPr marL="3429000" indent="-228600" eaLnBrk="0" fontAlgn="base" hangingPunct="0">
              <a:spcBef>
                <a:spcPct val="30000"/>
              </a:spcBef>
              <a:spcAft>
                <a:spcPct val="0"/>
              </a:spcAft>
              <a:defRPr sz="1000">
                <a:solidFill>
                  <a:schemeClr val="tx1"/>
                </a:solidFill>
                <a:latin typeface="Arial" charset="0"/>
                <a:ea typeface="ＭＳ Ｐゴシック" charset="0"/>
              </a:defRPr>
            </a:lvl8pPr>
            <a:lvl9pPr marL="3886200" indent="-228600" eaLnBrk="0" fontAlgn="base" hangingPunct="0">
              <a:spcBef>
                <a:spcPct val="30000"/>
              </a:spcBef>
              <a:spcAft>
                <a:spcPct val="0"/>
              </a:spcAft>
              <a:defRPr sz="1000">
                <a:solidFill>
                  <a:schemeClr val="tx1"/>
                </a:solidFill>
                <a:latin typeface="Arial" charset="0"/>
                <a:ea typeface="ＭＳ Ｐゴシック" charset="0"/>
              </a:defRPr>
            </a:lvl9pPr>
          </a:lstStyle>
          <a:p>
            <a:r>
              <a:rPr lang="nb-NO"/>
              <a:t>side </a:t>
            </a:r>
            <a:fld id="{649DDED3-BCDA-F14A-84EB-9899FE9E1596}" type="slidenum">
              <a:rPr lang="nb-NO"/>
              <a:pPr/>
              <a:t>34</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Definisjon av hva Holocaust var. Gruppebasert forfølgelse og folkemord.</a:t>
            </a:r>
            <a:r>
              <a:rPr lang="nb-NO" baseline="0" dirty="0" smtClean="0"/>
              <a:t> Det er viktig å se individene. Slik det er helt forskjellige sko her (barnesko, </a:t>
            </a:r>
            <a:r>
              <a:rPr lang="nb-NO" baseline="0" dirty="0" err="1" smtClean="0"/>
              <a:t>voksensko</a:t>
            </a:r>
            <a:r>
              <a:rPr lang="nb-NO" baseline="0" dirty="0" smtClean="0"/>
              <a:t>, ulike farger, </a:t>
            </a:r>
            <a:r>
              <a:rPr lang="nb-NO" baseline="0" dirty="0" err="1" smtClean="0"/>
              <a:t>arbeidssko</a:t>
            </a:r>
            <a:r>
              <a:rPr lang="nb-NO" baseline="0" dirty="0" smtClean="0"/>
              <a:t>, pensko, sandaler osv.) var ofrene ulike individer med egne tanker, drømmer og visjoner. I dag skal elevene få bli kjent med en jødisk person og familien, for å se hvordan okkupasjonen av Norge påvirket dem. </a:t>
            </a:r>
          </a:p>
          <a:p>
            <a:endParaRPr lang="nb-NO" baseline="0" dirty="0" smtClean="0"/>
          </a:p>
          <a:p>
            <a:r>
              <a:rPr lang="nb-NO" baseline="0" dirty="0" smtClean="0"/>
              <a:t>Bruk bildet til å vise til at den jødiske befolkningen besto av individuelle mennesker fra alle bakgrunner og samfunnslag. </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t>4</a:t>
            </a:fld>
            <a:endParaRPr lang="nb-NO"/>
          </a:p>
        </p:txBody>
      </p:sp>
    </p:spTree>
    <p:extLst>
      <p:ext uri="{BB962C8B-B14F-4D97-AF65-F5344CB8AC3E}">
        <p14:creationId xmlns:p14="http://schemas.microsoft.com/office/powerpoint/2010/main" val="185306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nb-NO" altLang="nb-NO" dirty="0" smtClean="0"/>
              <a:t>Snakk</a:t>
            </a:r>
            <a:r>
              <a:rPr lang="nb-NO" altLang="nb-NO" baseline="0" dirty="0" smtClean="0"/>
              <a:t> om og forklar de forskjellige folkegruppene som elevene kanskje ikke kjenner til. </a:t>
            </a:r>
          </a:p>
          <a:p>
            <a:pPr marL="171450" indent="-171450">
              <a:buFont typeface="Arial" panose="020B0604020202020204" pitchFamily="34" charset="0"/>
              <a:buChar char="•"/>
            </a:pPr>
            <a:r>
              <a:rPr lang="nb-NO" altLang="nb-NO" baseline="0" dirty="0" smtClean="0"/>
              <a:t>«Asosiale» – understrek at dette var et uttrykk brukt av nazistene om mennesker som ikke levde det de kategoriserte som et A4-liv. Eksempel; alkoholikere, prostituerte, uteliggere etc. </a:t>
            </a:r>
          </a:p>
          <a:p>
            <a:pPr marL="171450" indent="-171450">
              <a:buFont typeface="Arial" panose="020B0604020202020204" pitchFamily="34" charset="0"/>
              <a:buChar char="•"/>
            </a:pPr>
            <a:r>
              <a:rPr lang="nb-NO" altLang="nb-NO" baseline="0" dirty="0" smtClean="0"/>
              <a:t>Nevn at det fantes lokale hjelpere i hele Europa på begge sider – både de som hjalp nazistene og de som hjalp de forfulgte/ofrene. For norsk eksempel og kontekst se til boken «Carl Fredriksens transport». </a:t>
            </a:r>
            <a:endParaRPr lang="nb-NO" altLang="nb-NO" dirty="0" smtClean="0"/>
          </a:p>
        </p:txBody>
      </p:sp>
      <p:sp>
        <p:nvSpPr>
          <p:cNvPr id="4403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9D1D54C-D453-4595-85D0-6FBE3615ADD3}" type="datetime1">
              <a:rPr lang="nb-NO" altLang="nb-NO" sz="1000" smtClean="0"/>
              <a:pPr>
                <a:spcBef>
                  <a:spcPct val="0"/>
                </a:spcBef>
              </a:pPr>
              <a:t>02.04.2020</a:t>
            </a:fld>
            <a:endParaRPr lang="nb-NO" altLang="nb-NO" sz="1000" smtClean="0"/>
          </a:p>
        </p:txBody>
      </p:sp>
      <p:sp>
        <p:nvSpPr>
          <p:cNvPr id="5" name="Footer Placeholder 4"/>
          <p:cNvSpPr>
            <a:spLocks noGrp="1"/>
          </p:cNvSpPr>
          <p:nvPr>
            <p:ph type="ftr" sz="quarter" idx="4"/>
          </p:nvPr>
        </p:nvSpPr>
        <p:spPr/>
        <p:txBody>
          <a:bodyPr/>
          <a:lstStyle/>
          <a:p>
            <a:pPr>
              <a:defRPr/>
            </a:pPr>
            <a:r>
              <a:rPr lang="nb-NO" smtClean="0"/>
              <a:t>© Senter for studier av Holocaust og livssynsminoriteter | Tittel på presentasjonen</a:t>
            </a:r>
            <a:endParaRPr lang="nb-NO"/>
          </a:p>
        </p:txBody>
      </p:sp>
      <p:sp>
        <p:nvSpPr>
          <p:cNvPr id="4403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r>
              <a:rPr lang="nb-NO" altLang="nb-NO" sz="1000" smtClean="0"/>
              <a:t>side </a:t>
            </a:r>
            <a:fld id="{94BF85AE-08F9-40F5-8543-484673F83FB5}" type="slidenum">
              <a:rPr lang="nb-NO" altLang="nb-NO" sz="1000" smtClean="0"/>
              <a:pPr>
                <a:spcBef>
                  <a:spcPct val="0"/>
                </a:spcBef>
              </a:pPr>
              <a:t>5</a:t>
            </a:fld>
            <a:endParaRPr lang="nb-NO" altLang="nb-NO" sz="1000" smtClean="0"/>
          </a:p>
        </p:txBody>
      </p:sp>
    </p:spTree>
    <p:extLst>
      <p:ext uri="{BB962C8B-B14F-4D97-AF65-F5344CB8AC3E}">
        <p14:creationId xmlns:p14="http://schemas.microsoft.com/office/powerpoint/2010/main" val="239736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a:t>
            </a:r>
            <a:r>
              <a:rPr lang="nb-NO" baseline="0" dirty="0" smtClean="0"/>
              <a:t> røde boksene viser hvor det bodde flest jøder i Europa før krigen. Det var flest i Polen og den russiske delen av Sovjetunionen. Viktig å understreke at selv om boksene ser store ut, er et fortsatt snakk om en liten minoritet i Europa. I Tyskland og Østerrike f.eks. utgjorde jødene ca. 1% av befolkningen. I Norge er det kun snakk om én promille (ca. 2100 personer, selv om det står 1800 på kartet).</a:t>
            </a:r>
            <a:endParaRPr lang="nb-NO" dirty="0"/>
          </a:p>
        </p:txBody>
      </p:sp>
      <p:sp>
        <p:nvSpPr>
          <p:cNvPr id="4" name="Slide Number Placeholder 3"/>
          <p:cNvSpPr>
            <a:spLocks noGrp="1"/>
          </p:cNvSpPr>
          <p:nvPr>
            <p:ph type="sldNum" sz="quarter" idx="10"/>
          </p:nvPr>
        </p:nvSpPr>
        <p:spPr/>
        <p:txBody>
          <a:bodyPr/>
          <a:lstStyle/>
          <a:p>
            <a:fld id="{467CCF2A-3753-4966-B5D7-3383782F10B3}" type="slidenum">
              <a:rPr lang="en-US" smtClean="0"/>
              <a:t>6</a:t>
            </a:fld>
            <a:endParaRPr lang="en-US"/>
          </a:p>
        </p:txBody>
      </p:sp>
    </p:spTree>
    <p:extLst>
      <p:ext uri="{BB962C8B-B14F-4D97-AF65-F5344CB8AC3E}">
        <p14:creationId xmlns:p14="http://schemas.microsoft.com/office/powerpoint/2010/main" val="149710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922338" y="742950"/>
            <a:ext cx="4951412"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nb-NO" altLang="nb-NO" dirty="0" smtClean="0"/>
              <a:t>Tomhet i Europa.</a:t>
            </a:r>
            <a:r>
              <a:rPr lang="nb-NO" altLang="nb-NO" baseline="0" dirty="0" smtClean="0"/>
              <a:t> </a:t>
            </a:r>
            <a:r>
              <a:rPr lang="nb-NO" altLang="nb-NO" dirty="0" smtClean="0"/>
              <a:t>I dag er det ca.1,4 </a:t>
            </a:r>
            <a:r>
              <a:rPr lang="nb-NO" altLang="nb-NO" dirty="0" err="1" smtClean="0"/>
              <a:t>mill</a:t>
            </a:r>
            <a:r>
              <a:rPr lang="nb-NO" altLang="nb-NO" dirty="0" smtClean="0"/>
              <a:t>,</a:t>
            </a:r>
            <a:r>
              <a:rPr lang="nb-NO" altLang="nb-NO" baseline="0" dirty="0" smtClean="0"/>
              <a:t> bl.a. pga. utvandring etter krigen </a:t>
            </a:r>
            <a:r>
              <a:rPr lang="nb-NO" altLang="nb-NO" dirty="0" smtClean="0"/>
              <a:t>http://www.pewresearch.org/fact-tank/2015/02/09/europes-jewish-population/</a:t>
            </a:r>
          </a:p>
          <a:p>
            <a:pPr>
              <a:spcBef>
                <a:spcPct val="0"/>
              </a:spcBef>
            </a:pPr>
            <a:endParaRPr lang="nb-NO" altLang="nb-NO"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37378" indent="-283607">
              <a:defRPr>
                <a:solidFill>
                  <a:schemeClr val="tx1"/>
                </a:solidFill>
                <a:latin typeface="Palatino Linotype" pitchFamily="18" charset="0"/>
              </a:defRPr>
            </a:lvl2pPr>
            <a:lvl3pPr marL="1134428" indent="-226886">
              <a:defRPr>
                <a:solidFill>
                  <a:schemeClr val="tx1"/>
                </a:solidFill>
                <a:latin typeface="Palatino Linotype" pitchFamily="18" charset="0"/>
              </a:defRPr>
            </a:lvl3pPr>
            <a:lvl4pPr marL="1588199" indent="-226886">
              <a:defRPr>
                <a:solidFill>
                  <a:schemeClr val="tx1"/>
                </a:solidFill>
                <a:latin typeface="Palatino Linotype" pitchFamily="18" charset="0"/>
              </a:defRPr>
            </a:lvl4pPr>
            <a:lvl5pPr marL="2041970" indent="-226886">
              <a:defRPr>
                <a:solidFill>
                  <a:schemeClr val="tx1"/>
                </a:solidFill>
                <a:latin typeface="Palatino Linotype" pitchFamily="18" charset="0"/>
              </a:defRPr>
            </a:lvl5pPr>
            <a:lvl6pPr marL="2495741" indent="-226886" fontAlgn="base">
              <a:spcBef>
                <a:spcPct val="0"/>
              </a:spcBef>
              <a:spcAft>
                <a:spcPct val="0"/>
              </a:spcAft>
              <a:defRPr>
                <a:solidFill>
                  <a:schemeClr val="tx1"/>
                </a:solidFill>
                <a:latin typeface="Palatino Linotype" pitchFamily="18" charset="0"/>
              </a:defRPr>
            </a:lvl6pPr>
            <a:lvl7pPr marL="2949512" indent="-226886" fontAlgn="base">
              <a:spcBef>
                <a:spcPct val="0"/>
              </a:spcBef>
              <a:spcAft>
                <a:spcPct val="0"/>
              </a:spcAft>
              <a:defRPr>
                <a:solidFill>
                  <a:schemeClr val="tx1"/>
                </a:solidFill>
                <a:latin typeface="Palatino Linotype" pitchFamily="18" charset="0"/>
              </a:defRPr>
            </a:lvl7pPr>
            <a:lvl8pPr marL="3403283" indent="-226886" fontAlgn="base">
              <a:spcBef>
                <a:spcPct val="0"/>
              </a:spcBef>
              <a:spcAft>
                <a:spcPct val="0"/>
              </a:spcAft>
              <a:defRPr>
                <a:solidFill>
                  <a:schemeClr val="tx1"/>
                </a:solidFill>
                <a:latin typeface="Palatino Linotype" pitchFamily="18" charset="0"/>
              </a:defRPr>
            </a:lvl8pPr>
            <a:lvl9pPr marL="3857054" indent="-226886"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pPr>
            <a:fld id="{CB67B383-EAA6-4CEC-A4A5-6308E371B610}" type="slidenum">
              <a:rPr lang="en-US" altLang="nb-NO">
                <a:latin typeface="Calibri" pitchFamily="34" charset="0"/>
              </a:rPr>
              <a:pPr fontAlgn="base">
                <a:spcBef>
                  <a:spcPct val="0"/>
                </a:spcBef>
                <a:spcAft>
                  <a:spcPct val="0"/>
                </a:spcAft>
              </a:pPr>
              <a:t>7</a:t>
            </a:fld>
            <a:endParaRPr lang="en-US" altLang="nb-NO">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013A624-3E5C-4994-8F26-FA6DF8CB5571}" type="datetime1">
              <a:rPr lang="nb-NO" altLang="nb-NO" sz="1000" smtClean="0"/>
              <a:pPr>
                <a:spcBef>
                  <a:spcPct val="0"/>
                </a:spcBef>
              </a:pPr>
              <a:t>02.04.2020</a:t>
            </a:fld>
            <a:endParaRPr lang="nb-NO" altLang="nb-NO" sz="1000" smtClean="0"/>
          </a:p>
        </p:txBody>
      </p:sp>
      <p:sp>
        <p:nvSpPr>
          <p:cNvPr id="25603"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Bookman Old Style" pitchFamily="18" charset="0"/>
              </a:defRPr>
            </a:lvl1pPr>
            <a:lvl2pPr marL="748596" indent="-287922" eaLnBrk="0" hangingPunct="0">
              <a:defRPr sz="2400">
                <a:solidFill>
                  <a:schemeClr val="tx1"/>
                </a:solidFill>
                <a:latin typeface="Bookman Old Style" pitchFamily="18" charset="0"/>
              </a:defRPr>
            </a:lvl2pPr>
            <a:lvl3pPr marL="1151687" indent="-230337" eaLnBrk="0" hangingPunct="0">
              <a:defRPr sz="2400">
                <a:solidFill>
                  <a:schemeClr val="tx1"/>
                </a:solidFill>
                <a:latin typeface="Bookman Old Style" pitchFamily="18" charset="0"/>
              </a:defRPr>
            </a:lvl3pPr>
            <a:lvl4pPr marL="1612362" indent="-230337" eaLnBrk="0" hangingPunct="0">
              <a:defRPr sz="2400">
                <a:solidFill>
                  <a:schemeClr val="tx1"/>
                </a:solidFill>
                <a:latin typeface="Bookman Old Style" pitchFamily="18" charset="0"/>
              </a:defRPr>
            </a:lvl4pPr>
            <a:lvl5pPr marL="2073036" indent="-230337" eaLnBrk="0" hangingPunct="0">
              <a:defRPr sz="2400">
                <a:solidFill>
                  <a:schemeClr val="tx1"/>
                </a:solidFill>
                <a:latin typeface="Bookman Old Style" pitchFamily="18" charset="0"/>
              </a:defRPr>
            </a:lvl5pPr>
            <a:lvl6pPr marL="2533711" indent="-230337" eaLnBrk="0" fontAlgn="base" hangingPunct="0">
              <a:spcBef>
                <a:spcPct val="0"/>
              </a:spcBef>
              <a:spcAft>
                <a:spcPct val="0"/>
              </a:spcAft>
              <a:defRPr sz="2400">
                <a:solidFill>
                  <a:schemeClr val="tx1"/>
                </a:solidFill>
                <a:latin typeface="Bookman Old Style" pitchFamily="18" charset="0"/>
              </a:defRPr>
            </a:lvl6pPr>
            <a:lvl7pPr marL="2994386" indent="-230337" eaLnBrk="0" fontAlgn="base" hangingPunct="0">
              <a:spcBef>
                <a:spcPct val="0"/>
              </a:spcBef>
              <a:spcAft>
                <a:spcPct val="0"/>
              </a:spcAft>
              <a:defRPr sz="2400">
                <a:solidFill>
                  <a:schemeClr val="tx1"/>
                </a:solidFill>
                <a:latin typeface="Bookman Old Style" pitchFamily="18" charset="0"/>
              </a:defRPr>
            </a:lvl7pPr>
            <a:lvl8pPr marL="3455060" indent="-230337" eaLnBrk="0" fontAlgn="base" hangingPunct="0">
              <a:spcBef>
                <a:spcPct val="0"/>
              </a:spcBef>
              <a:spcAft>
                <a:spcPct val="0"/>
              </a:spcAft>
              <a:defRPr sz="2400">
                <a:solidFill>
                  <a:schemeClr val="tx1"/>
                </a:solidFill>
                <a:latin typeface="Bookman Old Style" pitchFamily="18" charset="0"/>
              </a:defRPr>
            </a:lvl8pPr>
            <a:lvl9pPr marL="3915735" indent="-230337" eaLnBrk="0" fontAlgn="base" hangingPunct="0">
              <a:spcBef>
                <a:spcPct val="0"/>
              </a:spcBef>
              <a:spcAft>
                <a:spcPct val="0"/>
              </a:spcAft>
              <a:defRPr sz="2400">
                <a:solidFill>
                  <a:schemeClr val="tx1"/>
                </a:solidFill>
                <a:latin typeface="Bookman Old Style" pitchFamily="18" charset="0"/>
              </a:defRPr>
            </a:lvl9pPr>
          </a:lstStyle>
          <a:p>
            <a:pPr>
              <a:defRPr/>
            </a:pPr>
            <a:r>
              <a:rPr lang="nb-NO" sz="1000">
                <a:latin typeface="Arial" charset="0"/>
              </a:rPr>
              <a:t>© Senter for studier av Holocaust og livssynsminoriteter | Tittel på presentasjonen</a:t>
            </a:r>
          </a:p>
        </p:txBody>
      </p:sp>
      <p:sp>
        <p:nvSpPr>
          <p:cNvPr id="501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r>
              <a:rPr lang="nb-NO" altLang="nb-NO" sz="1000" smtClean="0"/>
              <a:t>side </a:t>
            </a:r>
            <a:fld id="{AF6ABF75-CFC2-4909-BAE0-E1F11DA4330C}" type="slidenum">
              <a:rPr lang="nb-NO" altLang="nb-NO" sz="1000" smtClean="0"/>
              <a:pPr>
                <a:spcBef>
                  <a:spcPct val="0"/>
                </a:spcBef>
              </a:pPr>
              <a:t>8</a:t>
            </a:fld>
            <a:endParaRPr lang="nb-NO" altLang="nb-NO" sz="1000" smtClean="0"/>
          </a:p>
        </p:txBody>
      </p:sp>
      <p:sp>
        <p:nvSpPr>
          <p:cNvPr id="50181" name="Rectangle 2"/>
          <p:cNvSpPr>
            <a:spLocks noGrp="1" noRot="1" noChangeAspect="1" noChangeArrowheads="1" noTextEdit="1"/>
          </p:cNvSpPr>
          <p:nvPr>
            <p:ph type="sldImg"/>
          </p:nvPr>
        </p:nvSpPr>
        <p:spPr>
          <a:ln/>
        </p:spPr>
      </p:sp>
      <p:sp>
        <p:nvSpPr>
          <p:cNvPr id="501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nb-NO" altLang="nb-NO" baseline="0" dirty="0" smtClean="0"/>
              <a:t>Her kan man fortelle om hvordan og når Norge blir okkupert. </a:t>
            </a:r>
          </a:p>
          <a:p>
            <a:pPr marL="171450" indent="-171450" eaLnBrk="1" hangingPunct="1">
              <a:buFont typeface="Arial" panose="020B0604020202020204" pitchFamily="34" charset="0"/>
              <a:buChar char="•"/>
            </a:pPr>
            <a:r>
              <a:rPr lang="nb-NO" altLang="nb-NO" baseline="0" dirty="0" smtClean="0"/>
              <a:t>Bruk NS-plakaten (den er fra 1933) til å snakke om hvordan det fantes nazistiske krefter i Norge før krigen og eventuelt om historien til Nasjonal Samling. </a:t>
            </a:r>
          </a:p>
          <a:p>
            <a:pPr marL="171450" indent="-171450" eaLnBrk="1" hangingPunct="1">
              <a:buFont typeface="Arial" panose="020B0604020202020204" pitchFamily="34" charset="0"/>
              <a:buChar char="•"/>
            </a:pPr>
            <a:r>
              <a:rPr lang="nb-NO" altLang="nb-NO" baseline="0" dirty="0" smtClean="0"/>
              <a:t>Her kan man også snakke om Quisling og hans kollaborative regjering/regime. </a:t>
            </a:r>
          </a:p>
          <a:p>
            <a:pPr eaLnBrk="1" hangingPunct="1"/>
            <a:endParaRPr lang="nb-NO" altLang="nb-NO"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Holocaust</a:t>
            </a:r>
            <a:r>
              <a:rPr lang="nb-NO" baseline="0" dirty="0" smtClean="0"/>
              <a:t> i Norge har grovt sett tre faser som begynner januar 1942 (gjelder særlig på Østlandet): </a:t>
            </a:r>
          </a:p>
          <a:p>
            <a:endParaRPr lang="nb-NO" dirty="0" smtClean="0"/>
          </a:p>
          <a:p>
            <a:pPr marL="171450" indent="-171450">
              <a:buFont typeface="Arial" panose="020B0604020202020204" pitchFamily="34" charset="0"/>
              <a:buChar char="•"/>
            </a:pPr>
            <a:r>
              <a:rPr lang="nb-NO" dirty="0" smtClean="0"/>
              <a:t>Registrering – spørreskjema  (bilde t.v.) og J-stempling</a:t>
            </a:r>
            <a:r>
              <a:rPr lang="nb-NO" baseline="0" dirty="0" smtClean="0"/>
              <a:t> av legitimasjonskort for jøder i Norge:</a:t>
            </a:r>
          </a:p>
          <a:p>
            <a:pPr marL="628650" lvl="1" indent="-171450">
              <a:buFont typeface="Arial" panose="020B0604020202020204" pitchFamily="34" charset="0"/>
              <a:buChar char="•"/>
            </a:pPr>
            <a:r>
              <a:rPr lang="nb-NO" baseline="0" dirty="0" smtClean="0"/>
              <a:t>J-stemplingen kommer som pålegg fra den tyskledede nazi-regjeringen i Norge i januar 1942. Det er norsk politi som står for gjennomføringen av stemplingen. Det annonseres i Aftenposten 22. januar 1942, og mange møter opp på sin lokale politistasjon for å få legitimasjonspapirene stemplet. Konsekvensene ved ikke å gjøre det kan være bøter og fengsel.</a:t>
            </a:r>
          </a:p>
          <a:p>
            <a:pPr marL="628650" lvl="1" indent="-171450">
              <a:buFont typeface="Arial" panose="020B0604020202020204" pitchFamily="34" charset="0"/>
              <a:buChar char="•"/>
            </a:pPr>
            <a:r>
              <a:rPr lang="nb-NO" baseline="0" dirty="0" smtClean="0"/>
              <a:t>Spørreskjemaet er det den norskledede nazi-regjeringen (</a:t>
            </a:r>
            <a:r>
              <a:rPr lang="nb-NO" baseline="0" dirty="0" err="1" smtClean="0"/>
              <a:t>Quizling</a:t>
            </a:r>
            <a:r>
              <a:rPr lang="nb-NO" baseline="0" dirty="0" smtClean="0"/>
              <a:t>-regjeringen) som lager på eget initiativ. Alle jøder i Norge over 15 år må fylle ut skjemaet og gi fra seg en mengde personlig informasjon. Skjemaet er på tre sider og bildet viser side 1 av skjemaet til Kate </a:t>
            </a:r>
            <a:r>
              <a:rPr lang="nb-NO" baseline="0" dirty="0" err="1" smtClean="0"/>
              <a:t>Lasnik</a:t>
            </a:r>
            <a:r>
              <a:rPr lang="nb-NO" baseline="0" dirty="0" smtClean="0"/>
              <a:t>. Hun var fra Oslo og hadde akkurat fylt 15 år i november 1942. Spørreskjemaet og j-stemplingen er en kartlegging som gjør det mulig for myndighetene å gå til massearrestasjoner høsten 1942. Her kan man samtale med elevene om mye forskjellig, blant annet nazistenes syn på jøder som noe fremmed («Spørreskjema for jøder i Norge» vs. «Spørreskjema for norske jøder» – hva er forskjellen? Spørsmålet «Når kom De til Norge?» impliserer også at jøder ikke hører til og har kommet utenfra) og/eller myndigheters kartlegging og informasjonsbruk og –misbruk/personvern.</a:t>
            </a:r>
          </a:p>
          <a:p>
            <a:pPr marL="171450" indent="-171450">
              <a:buFont typeface="Arial" panose="020B0604020202020204" pitchFamily="34" charset="0"/>
              <a:buChar char="•"/>
            </a:pPr>
            <a:r>
              <a:rPr lang="nb-NO" dirty="0" smtClean="0"/>
              <a:t>Arrestasjon – norsk politi (bilde øverst </a:t>
            </a:r>
            <a:r>
              <a:rPr lang="nb-NO" dirty="0" err="1" smtClean="0"/>
              <a:t>t.h</a:t>
            </a:r>
            <a:r>
              <a:rPr lang="nb-NO" dirty="0" smtClean="0"/>
              <a:t>) arresterer først mannlige</a:t>
            </a:r>
            <a:r>
              <a:rPr lang="nb-NO" baseline="0" dirty="0" smtClean="0"/>
              <a:t> jøder 26.oktober 1942, så kvinner, barn, eldre og syke 26. november 1942. I tillegg, 26. oktober 1942 pålegges kvinner daglig meldeplikt og myndighetene inndrar all jødisk eiendom (økonomisk likvidasjon)</a:t>
            </a:r>
          </a:p>
          <a:p>
            <a:pPr marL="171450" indent="-171450">
              <a:buFont typeface="Arial" panose="020B0604020202020204" pitchFamily="34" charset="0"/>
              <a:buChar char="•"/>
            </a:pPr>
            <a:r>
              <a:rPr lang="nb-NO" dirty="0" smtClean="0"/>
              <a:t>Deportasjon –</a:t>
            </a:r>
            <a:r>
              <a:rPr lang="nb-NO" baseline="0" dirty="0" smtClean="0"/>
              <a:t> drosjer (bilde nederst t.h.) kjører arresterte til kaia i Oslo, der venter skipet Donau. Det er også andre transporter med to andre båter: Monte Rosa og Gotenland</a:t>
            </a:r>
          </a:p>
          <a:p>
            <a:endParaRPr lang="nb-NO" dirty="0" smtClean="0"/>
          </a:p>
          <a:p>
            <a:r>
              <a:rPr lang="nb-NO" dirty="0" smtClean="0"/>
              <a:t>Nevne</a:t>
            </a:r>
            <a:r>
              <a:rPr lang="nb-NO" baseline="0" dirty="0" smtClean="0"/>
              <a:t> o</a:t>
            </a:r>
            <a:r>
              <a:rPr lang="nb-NO" dirty="0" smtClean="0"/>
              <a:t>vergriperne</a:t>
            </a:r>
            <a:r>
              <a:rPr lang="nb-NO" baseline="0" dirty="0" smtClean="0"/>
              <a:t>: </a:t>
            </a:r>
          </a:p>
          <a:p>
            <a:endParaRPr lang="nb-NO" baseline="0" dirty="0" smtClean="0"/>
          </a:p>
          <a:p>
            <a:pPr marL="171450" indent="-171450">
              <a:buFontTx/>
              <a:buChar char="-"/>
            </a:pPr>
            <a:r>
              <a:rPr lang="nb-NO" baseline="0" dirty="0" smtClean="0"/>
              <a:t>NS (Quisling) med Hirden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nb-NO" baseline="0" dirty="0" smtClean="0"/>
              <a:t>Tysk okkupasjonsmakt (Terboven) (bilde nederst t.v.)</a:t>
            </a:r>
          </a:p>
          <a:p>
            <a:pPr marL="171450" indent="-171450">
              <a:buFontTx/>
              <a:buChar char="-"/>
            </a:pPr>
            <a:r>
              <a:rPr lang="nb-NO" baseline="0" dirty="0" smtClean="0"/>
              <a:t>Norsk politi</a:t>
            </a:r>
          </a:p>
          <a:p>
            <a:pPr marL="171450" indent="-171450">
              <a:buFontTx/>
              <a:buChar char="-"/>
            </a:pPr>
            <a:r>
              <a:rPr lang="nb-NO" baseline="0" dirty="0" smtClean="0"/>
              <a:t>Andre deltakere (f.eks. drosjesjåfører)</a:t>
            </a:r>
            <a:endParaRPr lang="nb-NO" dirty="0"/>
          </a:p>
        </p:txBody>
      </p:sp>
      <p:sp>
        <p:nvSpPr>
          <p:cNvPr id="4" name="Slide Number Placeholder 3"/>
          <p:cNvSpPr>
            <a:spLocks noGrp="1"/>
          </p:cNvSpPr>
          <p:nvPr>
            <p:ph type="sldNum" sz="quarter" idx="10"/>
          </p:nvPr>
        </p:nvSpPr>
        <p:spPr/>
        <p:txBody>
          <a:bodyPr/>
          <a:lstStyle/>
          <a:p>
            <a:fld id="{316EB76D-A0FA-420E-A5FD-375945A4E0F3}" type="slidenum">
              <a:rPr lang="nb-NO" smtClean="0">
                <a:solidFill>
                  <a:prstClr val="black"/>
                </a:solidFill>
              </a:rPr>
              <a:pPr/>
              <a:t>9</a:t>
            </a:fld>
            <a:endParaRPr lang="nb-NO">
              <a:solidFill>
                <a:prstClr val="black"/>
              </a:solidFill>
            </a:endParaRPr>
          </a:p>
        </p:txBody>
      </p:sp>
    </p:spTree>
    <p:extLst>
      <p:ext uri="{BB962C8B-B14F-4D97-AF65-F5344CB8AC3E}">
        <p14:creationId xmlns:p14="http://schemas.microsoft.com/office/powerpoint/2010/main" val="285723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73EE6C67-20BE-4F7E-A8E4-B9B4211147D3}" type="datetimeFigureOut">
              <a:rPr lang="nb-NO" smtClean="0"/>
              <a:t>02.04.2020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49492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73EE6C67-20BE-4F7E-A8E4-B9B4211147D3}" type="datetimeFigureOut">
              <a:rPr lang="nb-NO" smtClean="0"/>
              <a:t>02.04.2020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340694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73EE6C67-20BE-4F7E-A8E4-B9B4211147D3}" type="datetimeFigureOut">
              <a:rPr lang="nb-NO" smtClean="0"/>
              <a:t>02.04.2020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366351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398463" y="236538"/>
            <a:ext cx="6373812" cy="677862"/>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395288" y="1066800"/>
            <a:ext cx="4152900" cy="534511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4700588" y="1066800"/>
            <a:ext cx="4152900" cy="25955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4700588" y="3814763"/>
            <a:ext cx="4152900" cy="259715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Rectangle 5"/>
          <p:cNvSpPr>
            <a:spLocks noGrp="1" noChangeArrowheads="1"/>
          </p:cNvSpPr>
          <p:nvPr>
            <p:ph type="ftr" sz="quarter" idx="10"/>
          </p:nvPr>
        </p:nvSpPr>
        <p:spPr>
          <a:ln/>
        </p:spPr>
        <p:txBody>
          <a:bodyPr/>
          <a:lstStyle>
            <a:lvl1pPr>
              <a:defRPr/>
            </a:lvl1pPr>
          </a:lstStyle>
          <a:p>
            <a:pPr>
              <a:defRPr/>
            </a:pPr>
            <a:r>
              <a:rPr lang="nb-NO"/>
              <a:t>© Senter for studier av Holocaust og livssynsminoriteter | Norge, Holocaust og minoritetene </a:t>
            </a:r>
          </a:p>
        </p:txBody>
      </p:sp>
      <p:sp>
        <p:nvSpPr>
          <p:cNvPr id="7" name="Rectangle 6"/>
          <p:cNvSpPr>
            <a:spLocks noGrp="1" noChangeArrowheads="1"/>
          </p:cNvSpPr>
          <p:nvPr>
            <p:ph type="sldNum" sz="quarter" idx="11"/>
          </p:nvPr>
        </p:nvSpPr>
        <p:spPr>
          <a:ln/>
        </p:spPr>
        <p:txBody>
          <a:bodyPr/>
          <a:lstStyle>
            <a:lvl1pPr>
              <a:defRPr/>
            </a:lvl1pPr>
          </a:lstStyle>
          <a:p>
            <a:pPr>
              <a:defRPr/>
            </a:pPr>
            <a:r>
              <a:rPr lang="nb-NO" altLang="nb-NO"/>
              <a:t>Side </a:t>
            </a:r>
            <a:fld id="{2B657945-BC95-4799-8118-94074A716D22}" type="slidenum">
              <a:rPr lang="nb-NO" altLang="nb-NO"/>
              <a:pPr>
                <a:defRPr/>
              </a:pPr>
              <a:t>‹#›</a:t>
            </a:fld>
            <a:endParaRPr lang="nb-NO" altLang="nb-NO"/>
          </a:p>
        </p:txBody>
      </p:sp>
      <p:sp>
        <p:nvSpPr>
          <p:cNvPr id="8" name="Rectangle 7"/>
          <p:cNvSpPr>
            <a:spLocks noGrp="1" noChangeArrowheads="1"/>
          </p:cNvSpPr>
          <p:nvPr>
            <p:ph type="dt" sz="half" idx="12"/>
          </p:nvPr>
        </p:nvSpPr>
        <p:spPr>
          <a:ln/>
        </p:spPr>
        <p:txBody>
          <a:bodyPr/>
          <a:lstStyle>
            <a:lvl1pPr>
              <a:defRPr/>
            </a:lvl1pPr>
          </a:lstStyle>
          <a:p>
            <a:pPr>
              <a:defRPr/>
            </a:pPr>
            <a:fld id="{D725E987-049F-42BA-B864-EEF2D91C0F99}" type="datetime1">
              <a:rPr lang="nb-NO" altLang="nb-NO"/>
              <a:pPr>
                <a:defRPr/>
              </a:pPr>
              <a:t>02.04.2020</a:t>
            </a:fld>
            <a:endParaRPr lang="nb-NO" altLang="nb-NO"/>
          </a:p>
        </p:txBody>
      </p:sp>
    </p:spTree>
    <p:extLst>
      <p:ext uri="{BB962C8B-B14F-4D97-AF65-F5344CB8AC3E}">
        <p14:creationId xmlns:p14="http://schemas.microsoft.com/office/powerpoint/2010/main" val="511511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8463" y="236538"/>
            <a:ext cx="6550025" cy="677862"/>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395288" y="1066800"/>
            <a:ext cx="4152900" cy="534511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700588" y="1066800"/>
            <a:ext cx="4152900" cy="534511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22"/>
          <p:cNvSpPr>
            <a:spLocks noGrp="1" noChangeArrowheads="1"/>
          </p:cNvSpPr>
          <p:nvPr>
            <p:ph type="ftr" sz="quarter" idx="10"/>
          </p:nvPr>
        </p:nvSpPr>
        <p:spPr/>
        <p:txBody>
          <a:bodyPr/>
          <a:lstStyle>
            <a:lvl1pPr algn="r">
              <a:defRPr/>
            </a:lvl1pPr>
          </a:lstStyle>
          <a:p>
            <a:pPr>
              <a:defRPr/>
            </a:pPr>
            <a:r>
              <a:rPr lang="nb-NO"/>
              <a:t>© Senter for studier av Holocaust og livssynsminoriteter | Medier og folkemord</a:t>
            </a:r>
          </a:p>
        </p:txBody>
      </p:sp>
      <p:sp>
        <p:nvSpPr>
          <p:cNvPr id="6" name="Rectangle 23"/>
          <p:cNvSpPr>
            <a:spLocks noGrp="1" noChangeArrowheads="1"/>
          </p:cNvSpPr>
          <p:nvPr>
            <p:ph type="sldNum" sz="quarter" idx="11"/>
          </p:nvPr>
        </p:nvSpPr>
        <p:spPr/>
        <p:txBody>
          <a:bodyPr/>
          <a:lstStyle>
            <a:lvl1pPr>
              <a:defRPr/>
            </a:lvl1pPr>
          </a:lstStyle>
          <a:p>
            <a:pPr>
              <a:defRPr/>
            </a:pPr>
            <a:r>
              <a:rPr lang="nb-NO"/>
              <a:t>Side </a:t>
            </a:r>
            <a:fld id="{8ADBBDA3-1DB7-4157-B269-10AFE2DCFA18}" type="slidenum">
              <a:rPr lang="nb-NO"/>
              <a:pPr>
                <a:defRPr/>
              </a:pPr>
              <a:t>‹#›</a:t>
            </a:fld>
            <a:endParaRPr lang="nb-NO"/>
          </a:p>
        </p:txBody>
      </p:sp>
      <p:sp>
        <p:nvSpPr>
          <p:cNvPr id="7" name="Rectangle 24"/>
          <p:cNvSpPr>
            <a:spLocks noGrp="1" noChangeArrowheads="1"/>
          </p:cNvSpPr>
          <p:nvPr>
            <p:ph type="dt" sz="half" idx="12"/>
          </p:nvPr>
        </p:nvSpPr>
        <p:spPr/>
        <p:txBody>
          <a:bodyPr/>
          <a:lstStyle>
            <a:lvl1pPr>
              <a:defRPr/>
            </a:lvl1pPr>
          </a:lstStyle>
          <a:p>
            <a:pPr>
              <a:defRPr/>
            </a:pPr>
            <a:fld id="{36CA62C1-2D7E-4945-AFFC-7EDA552C7ED9}" type="datetime1">
              <a:rPr lang="nb-NO"/>
              <a:pPr>
                <a:defRPr/>
              </a:pPr>
              <a:t>02.04.2020</a:t>
            </a:fld>
            <a:endParaRPr lang="nb-NO"/>
          </a:p>
        </p:txBody>
      </p:sp>
    </p:spTree>
    <p:extLst>
      <p:ext uri="{BB962C8B-B14F-4D97-AF65-F5344CB8AC3E}">
        <p14:creationId xmlns:p14="http://schemas.microsoft.com/office/powerpoint/2010/main" val="218245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73EE6C67-20BE-4F7E-A8E4-B9B4211147D3}" type="datetimeFigureOut">
              <a:rPr lang="nb-NO" smtClean="0"/>
              <a:t>02.04.2020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16567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EE6C67-20BE-4F7E-A8E4-B9B4211147D3}" type="datetimeFigureOut">
              <a:rPr lang="nb-NO" smtClean="0"/>
              <a:t>02.04.2020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402074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73EE6C67-20BE-4F7E-A8E4-B9B4211147D3}" type="datetimeFigureOut">
              <a:rPr lang="nb-NO" smtClean="0"/>
              <a:t>02.04.2020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407798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73EE6C67-20BE-4F7E-A8E4-B9B4211147D3}" type="datetimeFigureOut">
              <a:rPr lang="nb-NO" smtClean="0"/>
              <a:t>02.04.2020</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249420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73EE6C67-20BE-4F7E-A8E4-B9B4211147D3}" type="datetimeFigureOut">
              <a:rPr lang="nb-NO" smtClean="0"/>
              <a:t>02.04.2020</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877036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E6C67-20BE-4F7E-A8E4-B9B4211147D3}" type="datetimeFigureOut">
              <a:rPr lang="nb-NO" smtClean="0"/>
              <a:t>02.04.2020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269475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E6C67-20BE-4F7E-A8E4-B9B4211147D3}" type="datetimeFigureOut">
              <a:rPr lang="nb-NO" smtClean="0"/>
              <a:t>02.04.2020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303476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E6C67-20BE-4F7E-A8E4-B9B4211147D3}" type="datetimeFigureOut">
              <a:rPr lang="nb-NO" smtClean="0"/>
              <a:t>02.04.2020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EA6445B-AF67-4625-8AD0-8739F2D26FB0}" type="slidenum">
              <a:rPr lang="nb-NO" smtClean="0"/>
              <a:t>‹#›</a:t>
            </a:fld>
            <a:endParaRPr lang="nb-NO"/>
          </a:p>
        </p:txBody>
      </p:sp>
    </p:spTree>
    <p:extLst>
      <p:ext uri="{BB962C8B-B14F-4D97-AF65-F5344CB8AC3E}">
        <p14:creationId xmlns:p14="http://schemas.microsoft.com/office/powerpoint/2010/main" val="362888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E6C67-20BE-4F7E-A8E4-B9B4211147D3}" type="datetimeFigureOut">
              <a:rPr lang="nb-NO" smtClean="0"/>
              <a:t>02.04.2020</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6445B-AF67-4625-8AD0-8739F2D26FB0}" type="slidenum">
              <a:rPr lang="nb-NO" smtClean="0"/>
              <a:t>‹#›</a:t>
            </a:fld>
            <a:endParaRPr lang="nb-NO"/>
          </a:p>
        </p:txBody>
      </p:sp>
    </p:spTree>
    <p:extLst>
      <p:ext uri="{BB962C8B-B14F-4D97-AF65-F5344CB8AC3E}">
        <p14:creationId xmlns:p14="http://schemas.microsoft.com/office/powerpoint/2010/main" val="677167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i6gq6j9NDTAhUEDJoKHeBMA3IQjRwIBw&amp;url=http://www.stamp-collecting-world.com/germanoccupation.html&amp;psig=AFQjCNGNy09yVLyZFtPCM2omLlBczZ-bZQ&amp;ust=1493804149496593"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www.google.no/url?sa=i&amp;rct=j&amp;q=&amp;esrc=s&amp;source=images&amp;cd=&amp;cad=rja&amp;uact=8&amp;ved=0ahUKEwjJpsKM8LzUAhUlJpoKHX9YCZAQjRwIBw&amp;url=http://www.vigrid.net/hcsavosnick.htm&amp;psig=AFQjCNGewv77bDvZK587iWvedfLjq7PPaw&amp;ust=1497513840642525"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ipk_D58OfSAhWD_iwKHXQRCp4QjRwIBw&amp;url=http://www.cbn.com/cbnnews/world/2012/december/experts-christianity-marginalized-in-europe-us/?mobile%3Dfalse&amp;psig=AFQjCNEIhluV8-5z0_InfbHpPdpB-5eqKg&amp;ust=1490195490580896"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s://en.wikipedia.org/wiki/File:K%C3%B6ln-Tora-und-Innenansicht-Synagoge-Glockengasse-040.JPG" TargetMode="Externa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ved=0CAcQjRw&amp;url=http://no.wikipedia.org/wiki/Eugenikk&amp;ei=IWI3VdC0H4miygO1koDwBg&amp;bvm=bv.91071109,d.bGQ&amp;psig=AFQjCNEPjgsmu8Zc4NeIA4yCnUvhTnSXsw&amp;ust=1429779342816941"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google.no/url?sa=i&amp;rct=j&amp;q=&amp;esrc=s&amp;source=images&amp;cd=&amp;cad=rja&amp;uact=8&amp;ved=0ahUKEwifi8bxp9HTAhXNbZoKHX6pAGEQjRwIBw&amp;url=http://www.imdb.com/title/tt4353996/mediaviewer/rm3947171584&amp;psig=AFQjCNEdllMzoDQINOQcx8_0FCa-4r3x0A&amp;ust=1493818000668426" TargetMode="External"/><Relationship Id="rId7" Type="http://schemas.openxmlformats.org/officeDocument/2006/relationships/hyperlink" Target="http://www.google.no/url?sa=i&amp;rct=j&amp;q=&amp;esrc=s&amp;source=images&amp;cd=&amp;cad=rja&amp;uact=8&amp;ved=0ahUKEwjgnc6J19jRAhUlJJoKHV2jAdgQjRwIBw&amp;url=http://www.amta.no/nyheter/donaus-skipsklokke-stilt-ut/s/1-31-7285483&amp;psig=AFQjCNHdU11Bb5Bf8n5ZyTp1mr20SrbJ2Q&amp;ust=148527505513801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s://www.google.no/url?sa=i&amp;rct=j&amp;q=&amp;esrc=s&amp;source=images&amp;cd=&amp;cad=rja&amp;uact=8&amp;ved=0ahUKEwiGhLrS59_TAhUHJ5oKHf-QAyoQjRwIBw&amp;url=https://en.wikipedia.org/wiki/Max_Manus:_Man_of_War&amp;psig=AFQjCNG0CHXF1nEDTGF_eK3rn-Fcb1nOSg&amp;ust=1494316137271517" TargetMode="External"/><Relationship Id="rId4" Type="http://schemas.openxmlformats.org/officeDocument/2006/relationships/image" Target="../media/image3.jpeg"/><Relationship Id="rId9"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hyperlink" Target="http://www.google.no/url?sa=i&amp;rct=j&amp;q=&amp;esrc=s&amp;source=images&amp;cd=&amp;cad=rja&amp;uact=8&amp;ved=0ahUKEwjC26zs8MfMAhXEhSwKHYCcDdQQjRwIBw&amp;url=http://www.aljazeera.com/photo_galleries/europe/20108111212767930.html&amp;psig=AFQjCNE5I-rkQadxAlfGNmTPpUsRpFMDpA&amp;ust=146270763858499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gringshotell.uio.no\div-hl-galleri\Facebook\Huset foran.0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1591"/>
            <a:ext cx="9144000" cy="6225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
        <p:nvSpPr>
          <p:cNvPr id="2" name="TextBox 1"/>
          <p:cNvSpPr txBox="1"/>
          <p:nvPr/>
        </p:nvSpPr>
        <p:spPr>
          <a:xfrm>
            <a:off x="445860" y="4077072"/>
            <a:ext cx="7848872" cy="1323439"/>
          </a:xfrm>
          <a:prstGeom prst="rect">
            <a:avLst/>
          </a:prstGeom>
          <a:noFill/>
        </p:spPr>
        <p:txBody>
          <a:bodyPr wrap="square" rtlCol="0">
            <a:spAutoFit/>
          </a:bodyPr>
          <a:lstStyle/>
          <a:p>
            <a:r>
              <a:rPr lang="nb-NO" sz="4000" b="1" dirty="0" smtClean="0">
                <a:solidFill>
                  <a:schemeClr val="bg1"/>
                </a:solidFill>
              </a:rPr>
              <a:t>Senter for studier av Holocaust og Livssynsminoriteter (HL-senteret) </a:t>
            </a:r>
            <a:endParaRPr lang="nb-NO" sz="4000" b="1" dirty="0">
              <a:solidFill>
                <a:schemeClr val="bg1"/>
              </a:solidFill>
            </a:endParaRPr>
          </a:p>
        </p:txBody>
      </p:sp>
    </p:spTree>
    <p:extLst>
      <p:ext uri="{BB962C8B-B14F-4D97-AF65-F5344CB8AC3E}">
        <p14:creationId xmlns:p14="http://schemas.microsoft.com/office/powerpoint/2010/main" val="165488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w2 map GERMAN occup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0"/>
            <a:ext cx="7560840" cy="69381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791580" y="53527"/>
            <a:ext cx="3888432" cy="67786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altLang="nb-NO" b="1" dirty="0" smtClean="0"/>
              <a:t>Flukt til Sverige</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2699" b="30537"/>
          <a:stretch/>
        </p:blipFill>
        <p:spPr>
          <a:xfrm>
            <a:off x="6261100" y="5798126"/>
            <a:ext cx="2882900" cy="1059873"/>
          </a:xfrm>
          <a:prstGeom prst="rect">
            <a:avLst/>
          </a:prstGeom>
        </p:spPr>
      </p:pic>
    </p:spTree>
    <p:extLst>
      <p:ext uri="{BB962C8B-B14F-4D97-AF65-F5344CB8AC3E}">
        <p14:creationId xmlns:p14="http://schemas.microsoft.com/office/powerpoint/2010/main" val="146943167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828"/>
            <a:ext cx="8229600" cy="1143000"/>
          </a:xfrm>
        </p:spPr>
        <p:txBody>
          <a:bodyPr/>
          <a:lstStyle/>
          <a:p>
            <a:r>
              <a:rPr lang="nb-NO" dirty="0" smtClean="0"/>
              <a:t>Deportasjon 26. november 1942</a:t>
            </a:r>
            <a:endParaRPr lang="nb-NO" dirty="0"/>
          </a:p>
        </p:txBody>
      </p:sp>
      <p:sp>
        <p:nvSpPr>
          <p:cNvPr id="3" name="Content Placeholder 2"/>
          <p:cNvSpPr>
            <a:spLocks noGrp="1"/>
          </p:cNvSpPr>
          <p:nvPr>
            <p:ph idx="1"/>
          </p:nvPr>
        </p:nvSpPr>
        <p:spPr/>
        <p:txBody>
          <a:bodyPr/>
          <a:lstStyle/>
          <a:p>
            <a:endParaRPr lang="nb-NO"/>
          </a:p>
        </p:txBody>
      </p:sp>
      <p:pic>
        <p:nvPicPr>
          <p:cNvPr id="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6" y="977310"/>
            <a:ext cx="8923687"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5536" y="1335911"/>
            <a:ext cx="2680260" cy="646331"/>
          </a:xfrm>
          <a:prstGeom prst="rect">
            <a:avLst/>
          </a:prstGeom>
          <a:noFill/>
        </p:spPr>
        <p:txBody>
          <a:bodyPr wrap="square" rtlCol="0">
            <a:spAutoFit/>
          </a:bodyPr>
          <a:lstStyle/>
          <a:p>
            <a:r>
              <a:rPr lang="nb-NO" dirty="0">
                <a:solidFill>
                  <a:prstClr val="black"/>
                </a:solidFill>
              </a:rPr>
              <a:t>På </a:t>
            </a:r>
            <a:r>
              <a:rPr lang="nb-NO" dirty="0" smtClean="0">
                <a:solidFill>
                  <a:prstClr val="black"/>
                </a:solidFill>
              </a:rPr>
              <a:t>skipet Donau </a:t>
            </a:r>
            <a:r>
              <a:rPr lang="nb-NO" dirty="0">
                <a:solidFill>
                  <a:prstClr val="black"/>
                </a:solidFill>
              </a:rPr>
              <a:t>var </a:t>
            </a:r>
            <a:r>
              <a:rPr lang="nb-NO" dirty="0" smtClean="0">
                <a:solidFill>
                  <a:prstClr val="black"/>
                </a:solidFill>
              </a:rPr>
              <a:t>det 529 arresterte mennesker</a:t>
            </a:r>
            <a:endParaRPr lang="nb-NO" dirty="0">
              <a:solidFill>
                <a:prstClr val="black"/>
              </a:solidFill>
            </a:endParaRPr>
          </a:p>
        </p:txBody>
      </p:sp>
      <p:pic>
        <p:nvPicPr>
          <p:cNvPr id="6" name="Picture 2" descr="Image result for norske holoca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37" y="977310"/>
            <a:ext cx="9386251"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1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art leirsystem_r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027" y="116430"/>
            <a:ext cx="9241027"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6" descr="gate-birkenau"/>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39639"/>
          <a:stretch>
            <a:fillRect/>
          </a:stretch>
        </p:blipFill>
        <p:spPr bwMode="auto">
          <a:xfrm>
            <a:off x="4284832" y="0"/>
            <a:ext cx="4956194" cy="192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2699" b="30537"/>
          <a:stretch/>
        </p:blipFill>
        <p:spPr>
          <a:xfrm>
            <a:off x="-178188" y="5819990"/>
            <a:ext cx="2882900" cy="1059873"/>
          </a:xfrm>
          <a:prstGeom prst="rect">
            <a:avLst/>
          </a:prstGeom>
        </p:spPr>
      </p:pic>
    </p:spTree>
    <p:extLst>
      <p:ext uri="{BB962C8B-B14F-4D97-AF65-F5344CB8AC3E}">
        <p14:creationId xmlns:p14="http://schemas.microsoft.com/office/powerpoint/2010/main" val="18332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t>Holocaust i Norge </a:t>
            </a:r>
            <a:endParaRPr lang="nb-NO" dirty="0"/>
          </a:p>
        </p:txBody>
      </p:sp>
      <p:sp>
        <p:nvSpPr>
          <p:cNvPr id="3" name="Content Placeholder 2"/>
          <p:cNvSpPr>
            <a:spLocks noGrp="1"/>
          </p:cNvSpPr>
          <p:nvPr>
            <p:ph idx="1"/>
          </p:nvPr>
        </p:nvSpPr>
        <p:spPr>
          <a:xfrm>
            <a:off x="457200" y="1600200"/>
            <a:ext cx="4414420" cy="4525963"/>
          </a:xfrm>
        </p:spPr>
        <p:txBody>
          <a:bodyPr/>
          <a:lstStyle/>
          <a:p>
            <a:r>
              <a:rPr lang="nb-NO" dirty="0" smtClean="0"/>
              <a:t>773 personer deportert</a:t>
            </a:r>
          </a:p>
          <a:p>
            <a:r>
              <a:rPr lang="nb-NO" dirty="0" smtClean="0"/>
              <a:t>35 av dem overlever leirene i Europa</a:t>
            </a:r>
          </a:p>
          <a:p>
            <a:r>
              <a:rPr lang="nb-NO" dirty="0" smtClean="0"/>
              <a:t>1216 flykter til Sverige</a:t>
            </a:r>
          </a:p>
          <a:p>
            <a:pPr marL="0" indent="0">
              <a:buNone/>
            </a:pPr>
            <a:endParaRPr lang="nb-NO" dirty="0" smtClean="0"/>
          </a:p>
          <a:p>
            <a:pPr marL="0" indent="0">
              <a:buNone/>
            </a:pPr>
            <a:endParaRPr lang="nb-NO" dirty="0"/>
          </a:p>
        </p:txBody>
      </p:sp>
      <p:pic>
        <p:nvPicPr>
          <p:cNvPr id="4" name="Picture 3" descr="Z:\Minnesmerke, Akershuskaia\DSC_0179.JPG"/>
          <p:cNvPicPr>
            <a:picLocks noChangeAspect="1" noChangeArrowheads="1"/>
          </p:cNvPicPr>
          <p:nvPr/>
        </p:nvPicPr>
        <p:blipFill>
          <a:blip r:embed="rId3" cstate="print"/>
          <a:srcRect/>
          <a:stretch>
            <a:fillRect/>
          </a:stretch>
        </p:blipFill>
        <p:spPr bwMode="auto">
          <a:xfrm>
            <a:off x="4871620" y="2184395"/>
            <a:ext cx="4286092" cy="4633804"/>
          </a:xfrm>
          <a:prstGeom prst="rect">
            <a:avLst/>
          </a:prstGeom>
          <a:noFill/>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Tree>
    <p:extLst>
      <p:ext uri="{BB962C8B-B14F-4D97-AF65-F5344CB8AC3E}">
        <p14:creationId xmlns:p14="http://schemas.microsoft.com/office/powerpoint/2010/main" val="1326983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lstStyle/>
          <a:p>
            <a:r>
              <a:rPr lang="nb-NO" dirty="0" err="1" smtClean="0"/>
              <a:t>Studér</a:t>
            </a:r>
            <a:r>
              <a:rPr lang="nb-NO" dirty="0" smtClean="0"/>
              <a:t> bildet dere har fått utdelt</a:t>
            </a:r>
            <a:endParaRPr lang="nb-NO" dirty="0"/>
          </a:p>
        </p:txBody>
      </p:sp>
      <p:sp>
        <p:nvSpPr>
          <p:cNvPr id="3" name="Content Placeholder 2"/>
          <p:cNvSpPr>
            <a:spLocks noGrp="1"/>
          </p:cNvSpPr>
          <p:nvPr>
            <p:ph idx="1"/>
          </p:nvPr>
        </p:nvSpPr>
        <p:spPr/>
        <p:txBody>
          <a:bodyPr/>
          <a:lstStyle/>
          <a:p>
            <a:r>
              <a:rPr lang="nb-NO" dirty="0" smtClean="0"/>
              <a:t>Hvem?</a:t>
            </a:r>
          </a:p>
          <a:p>
            <a:r>
              <a:rPr lang="nb-NO" dirty="0" smtClean="0"/>
              <a:t>Når?</a:t>
            </a:r>
          </a:p>
          <a:p>
            <a:r>
              <a:rPr lang="nb-NO" dirty="0" smtClean="0"/>
              <a:t>Hvor?</a:t>
            </a:r>
          </a:p>
          <a:p>
            <a:endParaRPr lang="nb-NO" dirty="0"/>
          </a:p>
          <a:p>
            <a:endParaRPr lang="nb-NO"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2699" b="30537"/>
          <a:stretch/>
        </p:blipFill>
        <p:spPr>
          <a:xfrm>
            <a:off x="7236296" y="33359"/>
            <a:ext cx="1907704" cy="701351"/>
          </a:xfrm>
          <a:prstGeom prst="rect">
            <a:avLst/>
          </a:prstGeom>
        </p:spPr>
      </p:pic>
    </p:spTree>
    <p:extLst>
      <p:ext uri="{BB962C8B-B14F-4D97-AF65-F5344CB8AC3E}">
        <p14:creationId xmlns:p14="http://schemas.microsoft.com/office/powerpoint/2010/main" val="706656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7417"/>
            <a:ext cx="8229600" cy="1143000"/>
          </a:xfrm>
        </p:spPr>
        <p:txBody>
          <a:bodyPr/>
          <a:lstStyle/>
          <a:p>
            <a:r>
              <a:rPr lang="nb-NO" dirty="0" smtClean="0"/>
              <a:t>Hva skjedde?</a:t>
            </a:r>
            <a:endParaRPr lang="nb-NO" dirty="0"/>
          </a:p>
        </p:txBody>
      </p:sp>
      <p:sp>
        <p:nvSpPr>
          <p:cNvPr id="3" name="Content Placeholder 2"/>
          <p:cNvSpPr>
            <a:spLocks noGrp="1"/>
          </p:cNvSpPr>
          <p:nvPr>
            <p:ph idx="1"/>
          </p:nvPr>
        </p:nvSpPr>
        <p:spPr/>
        <p:txBody>
          <a:bodyPr>
            <a:normAutofit/>
          </a:bodyPr>
          <a:lstStyle/>
          <a:p>
            <a:r>
              <a:rPr lang="nb-NO" dirty="0" smtClean="0"/>
              <a:t>Robert </a:t>
            </a:r>
            <a:r>
              <a:rPr lang="nb-NO" dirty="0" err="1" smtClean="0"/>
              <a:t>Savosnick</a:t>
            </a:r>
            <a:r>
              <a:rPr lang="nb-NO" dirty="0" smtClean="0"/>
              <a:t> (25)</a:t>
            </a:r>
          </a:p>
          <a:p>
            <a:pPr marL="0" indent="0">
              <a:buNone/>
            </a:pPr>
            <a:r>
              <a:rPr lang="nb-NO" dirty="0" smtClean="0"/>
              <a:t/>
            </a:r>
            <a:br>
              <a:rPr lang="nb-NO" dirty="0" smtClean="0"/>
            </a:br>
            <a:endParaRPr lang="nb-NO" dirty="0" smtClean="0"/>
          </a:p>
          <a:p>
            <a:pPr marL="0" indent="0">
              <a:buNone/>
            </a:pPr>
            <a:endParaRPr lang="nb-NO" dirty="0" smtClean="0"/>
          </a:p>
          <a:p>
            <a:pPr marL="0" indent="0">
              <a:buNone/>
            </a:pPr>
            <a:r>
              <a:rPr lang="nb-NO" dirty="0" smtClean="0"/>
              <a:t/>
            </a:r>
            <a:br>
              <a:rPr lang="nb-NO" dirty="0" smtClean="0"/>
            </a:br>
            <a:r>
              <a:rPr lang="nb-NO" dirty="0" smtClean="0"/>
              <a:t>Robert og familien jødiske, og </a:t>
            </a:r>
            <a:r>
              <a:rPr lang="nb-NO" dirty="0"/>
              <a:t>okkupasjonen av Norge </a:t>
            </a:r>
            <a:r>
              <a:rPr lang="nb-NO" dirty="0" smtClean="0"/>
              <a:t>(1940-1945) </a:t>
            </a:r>
            <a:r>
              <a:rPr lang="nb-NO" dirty="0"/>
              <a:t>fikk </a:t>
            </a:r>
            <a:r>
              <a:rPr lang="nb-NO" dirty="0" smtClean="0"/>
              <a:t>konsekvenser for dem.</a:t>
            </a:r>
            <a:endParaRPr lang="nb-NO"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01870"/>
            <a:ext cx="2754052" cy="300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7236296" y="33359"/>
            <a:ext cx="1907704" cy="701351"/>
          </a:xfrm>
          <a:prstGeom prst="rect">
            <a:avLst/>
          </a:prstGeom>
        </p:spPr>
      </p:pic>
    </p:spTree>
    <p:extLst>
      <p:ext uri="{BB962C8B-B14F-4D97-AF65-F5344CB8AC3E}">
        <p14:creationId xmlns:p14="http://schemas.microsoft.com/office/powerpoint/2010/main" val="279277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6650"/>
          </a:xfrm>
        </p:spPr>
        <p:txBody>
          <a:bodyPr>
            <a:normAutofit/>
          </a:bodyPr>
          <a:lstStyle/>
          <a:p>
            <a:pPr algn="l"/>
            <a:r>
              <a:rPr lang="nb-NO" dirty="0" smtClean="0"/>
              <a:t/>
            </a:r>
            <a:br>
              <a:rPr lang="nb-NO" dirty="0" smtClean="0"/>
            </a:br>
            <a:r>
              <a:rPr lang="nb-NO" dirty="0" err="1" smtClean="0"/>
              <a:t>Studér</a:t>
            </a:r>
            <a:r>
              <a:rPr lang="nb-NO" dirty="0" smtClean="0"/>
              <a:t> tidslinjen dere har fått utdelt over 2. </a:t>
            </a:r>
            <a:r>
              <a:rPr lang="nb-NO" dirty="0"/>
              <a:t>v</a:t>
            </a:r>
            <a:r>
              <a:rPr lang="nb-NO" dirty="0" smtClean="0"/>
              <a:t>erdenskrig og Holocaust</a:t>
            </a:r>
            <a:br>
              <a:rPr lang="nb-NO" dirty="0" smtClean="0"/>
            </a:br>
            <a:r>
              <a:rPr lang="nb-NO" dirty="0" smtClean="0"/>
              <a:t/>
            </a:r>
            <a:br>
              <a:rPr lang="nb-NO" dirty="0" smtClean="0"/>
            </a:br>
            <a:r>
              <a:rPr lang="nb-NO" dirty="0" smtClean="0"/>
              <a:t>Hva tror dere skjedde med Robert og familien?</a:t>
            </a:r>
            <a:br>
              <a:rPr lang="nb-NO" dirty="0" smtClean="0"/>
            </a:br>
            <a:endParaRPr lang="nb-NO"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2699" b="30537"/>
          <a:stretch/>
        </p:blipFill>
        <p:spPr>
          <a:xfrm>
            <a:off x="6804248" y="33358"/>
            <a:ext cx="2339752" cy="860189"/>
          </a:xfrm>
          <a:prstGeom prst="rect">
            <a:avLst/>
          </a:prstGeom>
        </p:spPr>
      </p:pic>
    </p:spTree>
    <p:extLst>
      <p:ext uri="{BB962C8B-B14F-4D97-AF65-F5344CB8AC3E}">
        <p14:creationId xmlns:p14="http://schemas.microsoft.com/office/powerpoint/2010/main" val="2430158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46450"/>
          </a:xfrm>
        </p:spPr>
        <p:txBody>
          <a:bodyPr>
            <a:normAutofit/>
          </a:bodyPr>
          <a:lstStyle/>
          <a:p>
            <a:pPr algn="l"/>
            <a:r>
              <a:rPr lang="nb-NO" sz="4000" dirty="0" err="1" smtClean="0"/>
              <a:t>Studér</a:t>
            </a:r>
            <a:r>
              <a:rPr lang="nb-NO" sz="4000" dirty="0" smtClean="0"/>
              <a:t> tidslinjen dere har fått utdelt over 2. </a:t>
            </a:r>
            <a:r>
              <a:rPr lang="nb-NO" sz="4000" dirty="0"/>
              <a:t>v</a:t>
            </a:r>
            <a:r>
              <a:rPr lang="nb-NO" sz="4000" dirty="0" smtClean="0"/>
              <a:t>erdenskrig og Holocaust</a:t>
            </a:r>
            <a:br>
              <a:rPr lang="nb-NO" sz="4000" dirty="0" smtClean="0"/>
            </a:br>
            <a:r>
              <a:rPr lang="nb-NO" sz="4000" dirty="0" smtClean="0"/>
              <a:t/>
            </a:r>
            <a:br>
              <a:rPr lang="nb-NO" sz="4000" dirty="0" smtClean="0"/>
            </a:br>
            <a:r>
              <a:rPr lang="nb-NO" sz="4000" dirty="0" smtClean="0"/>
              <a:t>Hva tror dere skjedde?</a:t>
            </a:r>
            <a:r>
              <a:rPr lang="nb-NO" dirty="0" smtClean="0"/>
              <a:t/>
            </a:r>
            <a:br>
              <a:rPr lang="nb-NO" dirty="0" smtClean="0"/>
            </a:br>
            <a:endParaRPr lang="nb-NO" dirty="0"/>
          </a:p>
        </p:txBody>
      </p:sp>
      <p:pic>
        <p:nvPicPr>
          <p:cNvPr id="3" name="Picture 2"/>
          <p:cNvPicPr/>
          <p:nvPr/>
        </p:nvPicPr>
        <p:blipFill rotWithShape="1">
          <a:blip r:embed="rId3"/>
          <a:srcRect l="15540" t="27759" r="52871" b="58859"/>
          <a:stretch/>
        </p:blipFill>
        <p:spPr bwMode="auto">
          <a:xfrm>
            <a:off x="611560" y="4077072"/>
            <a:ext cx="7776864" cy="2112769"/>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7236296" y="33359"/>
            <a:ext cx="1907704" cy="701351"/>
          </a:xfrm>
          <a:prstGeom prst="rect">
            <a:avLst/>
          </a:prstGeom>
        </p:spPr>
      </p:pic>
    </p:spTree>
    <p:extLst>
      <p:ext uri="{BB962C8B-B14F-4D97-AF65-F5344CB8AC3E}">
        <p14:creationId xmlns:p14="http://schemas.microsoft.com/office/powerpoint/2010/main" val="370195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smtClean="0"/>
              <a:t>Historiske kilder om individer</a:t>
            </a:r>
            <a:endParaRPr lang="nb-NO" dirty="0"/>
          </a:p>
        </p:txBody>
      </p:sp>
      <p:pic>
        <p:nvPicPr>
          <p:cNvPr id="2050" name="Picture 2" descr="Image result for ark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305474"/>
            <a:ext cx="7056784" cy="4883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7236296" y="33359"/>
            <a:ext cx="1907704" cy="701351"/>
          </a:xfrm>
          <a:prstGeom prst="rect">
            <a:avLst/>
          </a:prstGeom>
        </p:spPr>
      </p:pic>
    </p:spTree>
    <p:extLst>
      <p:ext uri="{BB962C8B-B14F-4D97-AF65-F5344CB8AC3E}">
        <p14:creationId xmlns:p14="http://schemas.microsoft.com/office/powerpoint/2010/main" val="4140729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Edgar </a:t>
            </a:r>
            <a:r>
              <a:rPr lang="nb-NO" dirty="0" err="1" smtClean="0"/>
              <a:t>Brichta</a:t>
            </a:r>
            <a:endParaRPr lang="nb-NO" dirty="0"/>
          </a:p>
        </p:txBody>
      </p:sp>
      <p:pic>
        <p:nvPicPr>
          <p:cNvPr id="5" name="Picture 4" descr="C:\Users\kirstenm\AppData\Local\Microsoft\Windows\Temporary Internet Files\Content.Outlook\M13K7QCI\002 Fotopostkort av familien Brichta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916832"/>
            <a:ext cx="7489850" cy="4821406"/>
          </a:xfrm>
          <a:prstGeom prst="rect">
            <a:avLst/>
          </a:prstGeom>
          <a:noFill/>
          <a:ln>
            <a:noFill/>
          </a:ln>
        </p:spPr>
      </p:pic>
      <p:pic>
        <p:nvPicPr>
          <p:cNvPr id="6" name="Picture 5" descr="C:\Users\kirstenm\AppData\Local\Microsoft\Windows\Temporary Internet Files\Content.Outlook\M13K7QCI\001Brev fra Edgar til familien001.jpg"/>
          <p:cNvPicPr/>
          <p:nvPr/>
        </p:nvPicPr>
        <p:blipFill rotWithShape="1">
          <a:blip r:embed="rId4" cstate="print">
            <a:extLst>
              <a:ext uri="{28A0092B-C50C-407E-A947-70E740481C1C}">
                <a14:useLocalDpi xmlns:a14="http://schemas.microsoft.com/office/drawing/2010/main" val="0"/>
              </a:ext>
            </a:extLst>
          </a:blip>
          <a:srcRect b="45848"/>
          <a:stretch/>
        </p:blipFill>
        <p:spPr bwMode="auto">
          <a:xfrm>
            <a:off x="862965" y="396875"/>
            <a:ext cx="7418070" cy="6064250"/>
          </a:xfrm>
          <a:prstGeom prst="rect">
            <a:avLst/>
          </a:prstGeom>
          <a:noFill/>
          <a:ln>
            <a:noFill/>
          </a:ln>
          <a:extLst>
            <a:ext uri="{53640926-AAD7-44D8-BBD7-CCE9431645EC}">
              <a14:shadowObscured xmlns:a14="http://schemas.microsoft.com/office/drawing/2010/main"/>
            </a:ext>
          </a:extLst>
        </p:spPr>
      </p:pic>
      <p:pic>
        <p:nvPicPr>
          <p:cNvPr id="8" name="Picture 7" descr="C:\Users\kirstenm\AppData\Local\Microsoft\Windows\Temporary Internet Files\Content.Outlook\M13K7QCI\001Brev fra Edgar til familien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9036496" cy="5688632"/>
          </a:xfrm>
          <a:prstGeom prst="rect">
            <a:avLst/>
          </a:prstGeom>
          <a:noFill/>
          <a:ln>
            <a:noFill/>
          </a:ln>
        </p:spPr>
      </p:pic>
    </p:spTree>
    <p:extLst>
      <p:ext uri="{BB962C8B-B14F-4D97-AF65-F5344CB8AC3E}">
        <p14:creationId xmlns:p14="http://schemas.microsoft.com/office/powerpoint/2010/main" val="314693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539552" y="1412776"/>
            <a:ext cx="8136904" cy="4176464"/>
          </a:xfrm>
          <a:solidFill>
            <a:schemeClr val="accent1">
              <a:lumMod val="75000"/>
            </a:schemeClr>
          </a:solidFill>
          <a:effectLst>
            <a:innerShdw blurRad="114300">
              <a:schemeClr val="bg1"/>
            </a:innerShdw>
          </a:effectLst>
        </p:spPr>
        <p:txBody>
          <a:bodyPr>
            <a:normAutofit/>
          </a:bodyPr>
          <a:lstStyle/>
          <a:p>
            <a:pPr marL="0" indent="0" algn="ctr">
              <a:buNone/>
            </a:pPr>
            <a:r>
              <a:rPr lang="nb-NO" dirty="0" smtClean="0">
                <a:solidFill>
                  <a:schemeClr val="bg1"/>
                </a:solidFill>
              </a:rPr>
              <a:t>Hva forbinder du med Norge og andre </a:t>
            </a:r>
            <a:r>
              <a:rPr lang="nb-NO" dirty="0">
                <a:solidFill>
                  <a:schemeClr val="bg1"/>
                </a:solidFill>
              </a:rPr>
              <a:t>v</a:t>
            </a:r>
            <a:r>
              <a:rPr lang="nb-NO" dirty="0" smtClean="0">
                <a:solidFill>
                  <a:schemeClr val="bg1"/>
                </a:solidFill>
              </a:rPr>
              <a:t>erdenskrig?</a:t>
            </a:r>
          </a:p>
          <a:p>
            <a:pPr marL="0" indent="0" algn="ctr">
              <a:buNone/>
            </a:pPr>
            <a:endParaRPr lang="nb-NO" dirty="0" smtClean="0">
              <a:solidFill>
                <a:schemeClr val="bg1"/>
              </a:solidFill>
            </a:endParaRPr>
          </a:p>
          <a:p>
            <a:pPr marL="0" indent="0" algn="ctr">
              <a:buNone/>
            </a:pPr>
            <a:r>
              <a:rPr lang="nb-NO" dirty="0" smtClean="0">
                <a:solidFill>
                  <a:schemeClr val="bg1"/>
                </a:solidFill>
              </a:rPr>
              <a:t>Tenk på personer, steder, datoer</a:t>
            </a:r>
            <a:br>
              <a:rPr lang="nb-NO" dirty="0" smtClean="0">
                <a:solidFill>
                  <a:schemeClr val="bg1"/>
                </a:solidFill>
              </a:rPr>
            </a:br>
            <a:r>
              <a:rPr lang="nb-NO" dirty="0" smtClean="0">
                <a:solidFill>
                  <a:schemeClr val="bg1"/>
                </a:solidFill>
              </a:rPr>
              <a:t>og hendelser.</a:t>
            </a:r>
          </a:p>
          <a:p>
            <a:pPr marL="0" indent="0" algn="ctr">
              <a:buNone/>
            </a:pPr>
            <a:endParaRPr lang="nb-NO" dirty="0" smtClean="0">
              <a:solidFill>
                <a:schemeClr val="bg1"/>
              </a:solidFill>
            </a:endParaRPr>
          </a:p>
          <a:p>
            <a:pPr marL="0" indent="0" algn="ctr">
              <a:buNone/>
            </a:pPr>
            <a:r>
              <a:rPr lang="nb-NO" dirty="0" smtClean="0">
                <a:solidFill>
                  <a:schemeClr val="bg1"/>
                </a:solidFill>
              </a:rPr>
              <a:t>Snakk med sidepersonen i ett minutt.</a:t>
            </a:r>
            <a:endParaRPr lang="nb-NO"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Tree>
    <p:extLst>
      <p:ext uri="{BB962C8B-B14F-4D97-AF65-F5344CB8AC3E}">
        <p14:creationId xmlns:p14="http://schemas.microsoft.com/office/powerpoint/2010/main" val="1176588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207792"/>
            <a:ext cx="8229600" cy="1143000"/>
          </a:xfrm>
        </p:spPr>
        <p:txBody>
          <a:bodyPr/>
          <a:lstStyle/>
          <a:p>
            <a:r>
              <a:rPr lang="nb-NO" dirty="0" smtClean="0"/>
              <a:t>Spre kildene utover bordet</a:t>
            </a:r>
            <a:endParaRPr lang="nb-NO" dirty="0"/>
          </a:p>
        </p:txBody>
      </p:sp>
      <p:pic>
        <p:nvPicPr>
          <p:cNvPr id="6" name="Picture 5" descr="\\lagringshotell.uio.no\div-hl-galleri\Undervisningsavdelingen - ny struktur\Skolebesøk\Ideer - kilder fra arkivet\Kildeopplegg\Robert Savosnick\Bildefil brev Monowit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3606225"/>
            <a:ext cx="1069985" cy="1757672"/>
          </a:xfrm>
          <a:prstGeom prst="rect">
            <a:avLst/>
          </a:prstGeom>
          <a:noFill/>
          <a:extLst/>
        </p:spPr>
      </p:pic>
      <p:pic>
        <p:nvPicPr>
          <p:cNvPr id="7" name="Picture 6" descr="\\lagringshotell.uio.no\div-hl-galleri\Undervisningsavdelingen - ny struktur\Skolebesøk\Ideer - kilder fra arkivet\Kildeopplegg\Robert Savosnick\Bildefil brev leir for overlevend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300" y="5024872"/>
            <a:ext cx="1040824" cy="1831960"/>
          </a:xfrm>
          <a:prstGeom prst="rect">
            <a:avLst/>
          </a:prstGeom>
          <a:noFill/>
          <a:extLst/>
        </p:spPr>
      </p:pic>
      <p:pic>
        <p:nvPicPr>
          <p:cNvPr id="8" name="Picture 7" descr="\\lagringshotell.uio.no\div-hl-galleri\Undervisningsavdelingen - ny struktur\Skolebesøk\Ideer - kilder fra arkivet\Kildeopplegg\Robert Savosnick\Bildefil forsikringsselskap.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5" y="3606225"/>
            <a:ext cx="1800200" cy="1218553"/>
          </a:xfrm>
          <a:prstGeom prst="rect">
            <a:avLst/>
          </a:prstGeom>
          <a:noFill/>
          <a:ln>
            <a:noFill/>
          </a:ln>
        </p:spPr>
      </p:pic>
      <p:pic>
        <p:nvPicPr>
          <p:cNvPr id="9" name="Picture 8" descr="\\lagringshotell.uio.no\div-hl-galleri\Undervisningsavdelingen - ny struktur\Skolebesøk\Ideer - kilder fra arkivet\Kildeopplegg\Robert Savosnick\Bildefil Urmaker.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1542322"/>
            <a:ext cx="1152128" cy="1702414"/>
          </a:xfrm>
          <a:prstGeom prst="rect">
            <a:avLst/>
          </a:prstGeom>
          <a:noFill/>
          <a:ln>
            <a:noFill/>
          </a:ln>
        </p:spPr>
      </p:pic>
      <p:pic>
        <p:nvPicPr>
          <p:cNvPr id="10" name="Picture 9"/>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467545" y="1350792"/>
            <a:ext cx="1401445" cy="1905000"/>
          </a:xfrm>
          <a:prstGeom prst="rect">
            <a:avLst/>
          </a:prstGeom>
        </p:spPr>
      </p:pic>
      <p:sp>
        <p:nvSpPr>
          <p:cNvPr id="11" name="Content Placeholder 2"/>
          <p:cNvSpPr>
            <a:spLocks noGrp="1"/>
          </p:cNvSpPr>
          <p:nvPr>
            <p:ph idx="1"/>
          </p:nvPr>
        </p:nvSpPr>
        <p:spPr>
          <a:xfrm>
            <a:off x="4355976" y="1600200"/>
            <a:ext cx="4330824" cy="4525963"/>
          </a:xfrm>
        </p:spPr>
        <p:txBody>
          <a:bodyPr>
            <a:normAutofit fontScale="92500"/>
          </a:bodyPr>
          <a:lstStyle/>
          <a:p>
            <a:pPr marL="0" indent="0">
              <a:buNone/>
            </a:pPr>
            <a:r>
              <a:rPr lang="nb-NO" dirty="0" smtClean="0"/>
              <a:t>Dere får utdelt kilder som kan fortelle oss noe om personen deres og familien. </a:t>
            </a:r>
            <a:br>
              <a:rPr lang="nb-NO" dirty="0" smtClean="0"/>
            </a:br>
            <a:endParaRPr lang="nb-NO" dirty="0"/>
          </a:p>
          <a:p>
            <a:pPr marL="0" indent="0">
              <a:buNone/>
            </a:pPr>
            <a:r>
              <a:rPr lang="nb-NO" dirty="0" smtClean="0"/>
              <a:t>Fordel kildene mellom dere og </a:t>
            </a:r>
            <a:r>
              <a:rPr lang="nb-NO" dirty="0" err="1" smtClean="0"/>
              <a:t>studér</a:t>
            </a:r>
            <a:r>
              <a:rPr lang="nb-NO" dirty="0" smtClean="0"/>
              <a:t> informasjonen og spørsmålene på baksiden.</a:t>
            </a:r>
          </a:p>
          <a:p>
            <a:pPr marL="0" indent="0">
              <a:buNone/>
            </a:pPr>
            <a:endParaRPr lang="nb-NO" dirty="0"/>
          </a:p>
        </p:txBody>
      </p:sp>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32699" b="30537"/>
          <a:stretch/>
        </p:blipFill>
        <p:spPr>
          <a:xfrm>
            <a:off x="6804248" y="33358"/>
            <a:ext cx="2339752" cy="860189"/>
          </a:xfrm>
          <a:prstGeom prst="rect">
            <a:avLst/>
          </a:prstGeom>
        </p:spPr>
      </p:pic>
    </p:spTree>
    <p:extLst>
      <p:ext uri="{BB962C8B-B14F-4D97-AF65-F5344CB8AC3E}">
        <p14:creationId xmlns:p14="http://schemas.microsoft.com/office/powerpoint/2010/main" val="397161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l="26711" t="28630" r="25607" b="7795"/>
          <a:stretch/>
        </p:blipFill>
        <p:spPr bwMode="auto">
          <a:xfrm>
            <a:off x="3419872" y="1435088"/>
            <a:ext cx="5724128" cy="4558816"/>
          </a:xfrm>
          <a:prstGeom prst="rect">
            <a:avLst/>
          </a:prstGeom>
          <a:noFill/>
          <a:ln>
            <a:noFill/>
          </a:ln>
          <a:extLst>
            <a:ext uri="{53640926-AAD7-44D8-BBD7-CCE9431645EC}">
              <a14:shadowObscured xmlns:a14="http://schemas.microsoft.com/office/drawing/2010/main"/>
            </a:ext>
          </a:extLst>
        </p:spPr>
      </p:pic>
      <p:pic>
        <p:nvPicPr>
          <p:cNvPr id="4" name="Picture 3"/>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07504" y="1052736"/>
            <a:ext cx="3487296" cy="494116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32699" b="30537"/>
          <a:stretch/>
        </p:blipFill>
        <p:spPr>
          <a:xfrm>
            <a:off x="6804248" y="33358"/>
            <a:ext cx="2339752" cy="860189"/>
          </a:xfrm>
          <a:prstGeom prst="rect">
            <a:avLst/>
          </a:prstGeom>
        </p:spPr>
      </p:pic>
    </p:spTree>
    <p:extLst>
      <p:ext uri="{BB962C8B-B14F-4D97-AF65-F5344CB8AC3E}">
        <p14:creationId xmlns:p14="http://schemas.microsoft.com/office/powerpoint/2010/main" val="217426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35" y="188640"/>
            <a:ext cx="8229600" cy="1143000"/>
          </a:xfrm>
        </p:spPr>
        <p:txBody>
          <a:bodyPr>
            <a:noAutofit/>
          </a:bodyPr>
          <a:lstStyle/>
          <a:p>
            <a:r>
              <a:rPr lang="nb-NO" sz="2400" dirty="0" smtClean="0"/>
              <a:t>Kildene er nummerert. </a:t>
            </a:r>
            <a:br>
              <a:rPr lang="nb-NO" sz="2400" dirty="0" smtClean="0"/>
            </a:br>
            <a:r>
              <a:rPr lang="nb-NO" sz="2400" dirty="0" smtClean="0"/>
              <a:t>Presenter kilden i riktig rekkefølge for gruppa. </a:t>
            </a:r>
            <a:br>
              <a:rPr lang="nb-NO" sz="2400" dirty="0" smtClean="0"/>
            </a:br>
            <a:r>
              <a:rPr lang="nb-NO" sz="2400" dirty="0" smtClean="0"/>
              <a:t>Fyll samtidig ut skjemaet.</a:t>
            </a:r>
            <a:endParaRPr lang="nb-NO" sz="2400" dirty="0"/>
          </a:p>
        </p:txBody>
      </p:sp>
      <p:pic>
        <p:nvPicPr>
          <p:cNvPr id="5" name="Picture 4"/>
          <p:cNvPicPr/>
          <p:nvPr/>
        </p:nvPicPr>
        <p:blipFill rotWithShape="1">
          <a:blip r:embed="rId3"/>
          <a:srcRect l="11023" t="13513" r="53876" b="8408"/>
          <a:stretch/>
        </p:blipFill>
        <p:spPr bwMode="auto">
          <a:xfrm>
            <a:off x="1979711" y="1628800"/>
            <a:ext cx="5256583" cy="5328592"/>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6804248" y="33358"/>
            <a:ext cx="2339752" cy="860189"/>
          </a:xfrm>
          <a:prstGeom prst="rect">
            <a:avLst/>
          </a:prstGeom>
        </p:spPr>
      </p:pic>
    </p:spTree>
    <p:extLst>
      <p:ext uri="{BB962C8B-B14F-4D97-AF65-F5344CB8AC3E}">
        <p14:creationId xmlns:p14="http://schemas.microsoft.com/office/powerpoint/2010/main" val="467924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 y="188640"/>
            <a:ext cx="8229600" cy="864096"/>
          </a:xfrm>
        </p:spPr>
        <p:txBody>
          <a:bodyPr>
            <a:noAutofit/>
          </a:bodyPr>
          <a:lstStyle/>
          <a:p>
            <a:pPr algn="l"/>
            <a:r>
              <a:rPr lang="nb-NO" altLang="nb-NO" sz="2800" b="1" dirty="0">
                <a:latin typeface="Calibri" pitchFamily="34" charset="0"/>
                <a:ea typeface="SimSun" pitchFamily="2" charset="-122"/>
                <a:cs typeface="Times New Roman" pitchFamily="18" charset="0"/>
              </a:rPr>
              <a:t>Forbered en kort presentasjon om </a:t>
            </a:r>
            <a:r>
              <a:rPr lang="nb-NO" altLang="nb-NO" sz="2800" b="1" dirty="0" smtClean="0">
                <a:latin typeface="Calibri" pitchFamily="34" charset="0"/>
                <a:ea typeface="SimSun" pitchFamily="2" charset="-122"/>
                <a:cs typeface="Times New Roman" pitchFamily="18" charset="0"/>
              </a:rPr>
              <a:t>deres</a:t>
            </a:r>
            <a:br>
              <a:rPr lang="nb-NO" altLang="nb-NO" sz="2800" b="1" dirty="0" smtClean="0">
                <a:latin typeface="Calibri" pitchFamily="34" charset="0"/>
                <a:ea typeface="SimSun" pitchFamily="2" charset="-122"/>
                <a:cs typeface="Times New Roman" pitchFamily="18" charset="0"/>
              </a:rPr>
            </a:br>
            <a:r>
              <a:rPr lang="nb-NO" altLang="nb-NO" sz="2800" b="1" dirty="0" smtClean="0">
                <a:latin typeface="Calibri" pitchFamily="34" charset="0"/>
                <a:ea typeface="SimSun" pitchFamily="2" charset="-122"/>
                <a:cs typeface="Times New Roman" pitchFamily="18" charset="0"/>
              </a:rPr>
              <a:t>person </a:t>
            </a:r>
            <a:r>
              <a:rPr lang="nb-NO" altLang="nb-NO" sz="2800" b="1" dirty="0">
                <a:latin typeface="Calibri" pitchFamily="34" charset="0"/>
                <a:ea typeface="SimSun" pitchFamily="2" charset="-122"/>
                <a:cs typeface="Times New Roman" pitchFamily="18" charset="0"/>
              </a:rPr>
              <a:t>og familien der dere forteller om:</a:t>
            </a:r>
            <a:endParaRPr lang="nb-NO" sz="2800" dirty="0"/>
          </a:p>
        </p:txBody>
      </p:sp>
      <p:pic>
        <p:nvPicPr>
          <p:cNvPr id="4" name="Picture 3"/>
          <p:cNvPicPr/>
          <p:nvPr/>
        </p:nvPicPr>
        <p:blipFill rotWithShape="1">
          <a:blip r:embed="rId3"/>
          <a:srcRect l="66004" t="19215" r="4415" b="8576"/>
          <a:stretch/>
        </p:blipFill>
        <p:spPr bwMode="auto">
          <a:xfrm>
            <a:off x="1691680" y="1268760"/>
            <a:ext cx="5040560" cy="5688632"/>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6804248" y="33358"/>
            <a:ext cx="2339752" cy="860189"/>
          </a:xfrm>
          <a:prstGeom prst="rect">
            <a:avLst/>
          </a:prstGeom>
        </p:spPr>
      </p:pic>
    </p:spTree>
    <p:extLst>
      <p:ext uri="{BB962C8B-B14F-4D97-AF65-F5344CB8AC3E}">
        <p14:creationId xmlns:p14="http://schemas.microsoft.com/office/powerpoint/2010/main" val="228895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20" y="1196752"/>
            <a:ext cx="2964478" cy="323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19" y="4005063"/>
            <a:ext cx="2961080" cy="338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nb-NO" dirty="0" smtClean="0"/>
              <a:t>Robert </a:t>
            </a:r>
            <a:r>
              <a:rPr lang="nb-NO" dirty="0" err="1" smtClean="0"/>
              <a:t>Savosnick</a:t>
            </a:r>
            <a:endParaRPr lang="nb-NO" dirty="0"/>
          </a:p>
        </p:txBody>
      </p:sp>
      <p:pic>
        <p:nvPicPr>
          <p:cNvPr id="6" name="Picture 2" descr="Image result for robert savosn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566" y="1497628"/>
            <a:ext cx="3157826" cy="47525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2026611"/>
            <a:ext cx="2399174" cy="369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32699" b="30537"/>
          <a:stretch/>
        </p:blipFill>
        <p:spPr>
          <a:xfrm>
            <a:off x="6804248" y="33358"/>
            <a:ext cx="2339752" cy="860189"/>
          </a:xfrm>
          <a:prstGeom prst="rect">
            <a:avLst/>
          </a:prstGeom>
        </p:spPr>
      </p:pic>
    </p:spTree>
    <p:extLst>
      <p:ext uri="{BB962C8B-B14F-4D97-AF65-F5344CB8AC3E}">
        <p14:creationId xmlns:p14="http://schemas.microsoft.com/office/powerpoint/2010/main" val="370227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32856"/>
            <a:ext cx="8229600" cy="1143000"/>
          </a:xfrm>
        </p:spPr>
        <p:txBody>
          <a:bodyPr>
            <a:normAutofit fontScale="90000"/>
          </a:bodyPr>
          <a:lstStyle/>
          <a:p>
            <a:r>
              <a:rPr lang="en-US" dirty="0" err="1"/>
              <a:t>Hvorfor</a:t>
            </a:r>
            <a:r>
              <a:rPr lang="en-US" dirty="0"/>
              <a:t> </a:t>
            </a:r>
            <a:r>
              <a:rPr lang="en-US" dirty="0" err="1"/>
              <a:t>ble</a:t>
            </a:r>
            <a:r>
              <a:rPr lang="en-US" dirty="0"/>
              <a:t> </a:t>
            </a:r>
            <a:r>
              <a:rPr lang="en-US" dirty="0" err="1" smtClean="0"/>
              <a:t>europeiske</a:t>
            </a:r>
            <a:r>
              <a:rPr lang="en-US" dirty="0" smtClean="0"/>
              <a:t> </a:t>
            </a:r>
            <a:r>
              <a:rPr lang="en-US" dirty="0" err="1" smtClean="0"/>
              <a:t>jøder</a:t>
            </a:r>
            <a:r>
              <a:rPr lang="en-US" dirty="0" smtClean="0"/>
              <a:t> </a:t>
            </a:r>
            <a:r>
              <a:rPr lang="en-US" dirty="0" err="1" smtClean="0"/>
              <a:t>forfulgt</a:t>
            </a:r>
            <a:r>
              <a:rPr lang="en-US" dirty="0"/>
              <a:t>?</a:t>
            </a:r>
            <a:br>
              <a:rPr lang="en-US" dirty="0"/>
            </a:br>
            <a:endParaRPr lang="en-US" dirty="0"/>
          </a:p>
        </p:txBody>
      </p:sp>
    </p:spTree>
    <p:extLst>
      <p:ext uri="{BB962C8B-B14F-4D97-AF65-F5344CB8AC3E}">
        <p14:creationId xmlns:p14="http://schemas.microsoft.com/office/powerpoint/2010/main" val="340192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131" y="301625"/>
            <a:ext cx="8611832" cy="1470025"/>
          </a:xfrm>
        </p:spPr>
        <p:txBody>
          <a:bodyPr/>
          <a:lstStyle/>
          <a:p>
            <a:r>
              <a:rPr lang="nb-NO" dirty="0" smtClean="0"/>
              <a:t>Mål: Et stort Tyskland for germanere</a:t>
            </a:r>
            <a:endParaRPr lang="en-US" dirty="0"/>
          </a:p>
        </p:txBody>
      </p:sp>
      <p:pic>
        <p:nvPicPr>
          <p:cNvPr id="4" name="Picture 2" descr="women in nazi germ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2" y="1959429"/>
            <a:ext cx="3366552" cy="48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upload.wikimedia.org/wikipedia/commons/6/62/Deutschland_19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534" y="2181496"/>
            <a:ext cx="4964429" cy="425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11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9512" y="116632"/>
            <a:ext cx="8568952" cy="530771"/>
          </a:xfrm>
        </p:spPr>
        <p:txBody>
          <a:bodyPr>
            <a:normAutofit fontScale="90000"/>
          </a:bodyPr>
          <a:lstStyle/>
          <a:p>
            <a:r>
              <a:rPr lang="nb-NO" sz="3600" b="1" dirty="0" smtClean="0"/>
              <a:t>Antisemittisme i et kristent Europa</a:t>
            </a:r>
            <a:endParaRPr lang="nb-NO" sz="3600" b="1" dirty="0"/>
          </a:p>
        </p:txBody>
      </p:sp>
      <p:pic>
        <p:nvPicPr>
          <p:cNvPr id="3074" name="Picture 2" descr="Image result for christianity europ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836712"/>
            <a:ext cx="7560840" cy="5670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5/54/K%C3%B6ln-Tora-und-Innenansicht-Synagoge-Glockengasse-040.JPG/220px-K%C3%B6ln-Tora-und-Innenansicht-Synagoge-Glockengasse-040.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897" b="11758"/>
          <a:stretch/>
        </p:blipFill>
        <p:spPr bwMode="auto">
          <a:xfrm>
            <a:off x="729328" y="836712"/>
            <a:ext cx="2095500" cy="169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79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3528" y="188640"/>
            <a:ext cx="8277225" cy="883320"/>
          </a:xfrm>
        </p:spPr>
        <p:txBody>
          <a:bodyPr>
            <a:normAutofit/>
          </a:bodyPr>
          <a:lstStyle/>
          <a:p>
            <a:r>
              <a:rPr lang="nb-NO" sz="3200" b="1" dirty="0" smtClean="0"/>
              <a:t>Sterk og ofte aggressiv nasjonalisme </a:t>
            </a:r>
            <a:endParaRPr lang="nb-NO" sz="3200" b="1" dirty="0"/>
          </a:p>
        </p:txBody>
      </p:sp>
      <p:pic>
        <p:nvPicPr>
          <p:cNvPr id="4" name="Picture 9" descr="1940-41: Propaganda og enkeltaksjon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12776"/>
            <a:ext cx="3456756" cy="479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08192"/>
            <a:ext cx="3688786" cy="479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3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574766" y="482622"/>
            <a:ext cx="3186388" cy="677862"/>
          </a:xfrm>
        </p:spPr>
        <p:txBody>
          <a:bodyPr/>
          <a:lstStyle/>
          <a:p>
            <a:pPr eaLnBrk="1" hangingPunct="1"/>
            <a:r>
              <a:rPr lang="nb-NO" altLang="nb-NO" sz="3600" b="0" dirty="0" smtClean="0"/>
              <a:t>Rasetenkning</a:t>
            </a:r>
          </a:p>
        </p:txBody>
      </p:sp>
      <p:pic>
        <p:nvPicPr>
          <p:cNvPr id="9224" name="Picture 10" descr="http://upload.wikimedia.org/wikipedia/commons/f/fa/Page13-Rasehygiene_(utdrag)_crop.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715" y="104503"/>
            <a:ext cx="4001951" cy="659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33" y="1752573"/>
            <a:ext cx="3979371" cy="272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80676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kongens nei">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0648"/>
            <a:ext cx="511800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max manu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9763" y="116632"/>
            <a:ext cx="4374237" cy="65613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donau skipsklokk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26" y="3140968"/>
            <a:ext cx="4760973" cy="31769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Tree>
    <p:extLst>
      <p:ext uri="{BB962C8B-B14F-4D97-AF65-F5344CB8AC3E}">
        <p14:creationId xmlns:p14="http://schemas.microsoft.com/office/powerpoint/2010/main" val="310850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619"/>
            <a:ext cx="8229600" cy="1143000"/>
          </a:xfrm>
        </p:spPr>
        <p:txBody>
          <a:bodyPr/>
          <a:lstStyle/>
          <a:p>
            <a:r>
              <a:rPr lang="nb-NO" dirty="0" smtClean="0"/>
              <a:t>Konspirasjonstenkning</a:t>
            </a:r>
            <a:endParaRPr lang="nb-NO"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023"/>
          <a:stretch/>
        </p:blipFill>
        <p:spPr bwMode="auto">
          <a:xfrm>
            <a:off x="1835696" y="874135"/>
            <a:ext cx="5472608" cy="598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112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3" y="1922394"/>
            <a:ext cx="6456362" cy="493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Content Placeholder 2"/>
          <p:cNvSpPr>
            <a:spLocks noGrp="1"/>
          </p:cNvSpPr>
          <p:nvPr>
            <p:ph idx="1"/>
          </p:nvPr>
        </p:nvSpPr>
        <p:spPr>
          <a:xfrm>
            <a:off x="149068" y="314574"/>
            <a:ext cx="8458200" cy="1607820"/>
          </a:xfrm>
        </p:spPr>
        <p:txBody>
          <a:bodyPr/>
          <a:lstStyle/>
          <a:p>
            <a:pPr marL="0" indent="0">
              <a:lnSpc>
                <a:spcPct val="150000"/>
              </a:lnSpc>
              <a:buFontTx/>
              <a:buNone/>
            </a:pPr>
            <a:r>
              <a:rPr lang="nb-NO" sz="2000" i="1" dirty="0">
                <a:latin typeface="Arial" charset="0"/>
              </a:rPr>
              <a:t>Det står klart for oss at denne krigen bare kan ende med ødeleggelsen av de germanske folk eller med at det jødiske forsvinner fra Europa. </a:t>
            </a:r>
            <a:endParaRPr lang="nb-NO" sz="2000" dirty="0">
              <a:latin typeface="Arial" charset="0"/>
            </a:endParaRPr>
          </a:p>
          <a:p>
            <a:pPr marL="0" indent="0" algn="r">
              <a:lnSpc>
                <a:spcPct val="150000"/>
              </a:lnSpc>
              <a:buFontTx/>
              <a:buNone/>
            </a:pPr>
            <a:r>
              <a:rPr lang="nb-NO" sz="2000" i="1" dirty="0">
                <a:latin typeface="Arial" charset="0"/>
              </a:rPr>
              <a:t>			</a:t>
            </a:r>
            <a:r>
              <a:rPr lang="nb-NO" sz="2000" dirty="0">
                <a:latin typeface="Arial" charset="0"/>
              </a:rPr>
              <a:t>Adolf Hitler 20. januar 1942</a:t>
            </a:r>
          </a:p>
          <a:p>
            <a:pPr marL="0" indent="0">
              <a:buFontTx/>
              <a:buNone/>
            </a:pPr>
            <a:endParaRPr lang="nb-NO" dirty="0">
              <a:latin typeface="Arial"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922394"/>
            <a:ext cx="3383219" cy="521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156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idx="4294967295"/>
          </p:nvPr>
        </p:nvSpPr>
        <p:spPr>
          <a:xfrm>
            <a:off x="0" y="236538"/>
            <a:ext cx="6550025" cy="677862"/>
          </a:xfrm>
        </p:spPr>
        <p:txBody>
          <a:bodyPr>
            <a:noAutofit/>
          </a:bodyPr>
          <a:lstStyle/>
          <a:p>
            <a:pPr eaLnBrk="1" hangingPunct="1"/>
            <a:r>
              <a:rPr lang="nb-NO" dirty="0" smtClean="0"/>
              <a:t>		</a:t>
            </a:r>
          </a:p>
        </p:txBody>
      </p:sp>
      <p:sp>
        <p:nvSpPr>
          <p:cNvPr id="2" name="TextBox 1"/>
          <p:cNvSpPr txBox="1"/>
          <p:nvPr/>
        </p:nvSpPr>
        <p:spPr>
          <a:xfrm>
            <a:off x="940025" y="620688"/>
            <a:ext cx="2682145" cy="769441"/>
          </a:xfrm>
          <a:prstGeom prst="rect">
            <a:avLst/>
          </a:prstGeom>
          <a:noFill/>
        </p:spPr>
        <p:txBody>
          <a:bodyPr wrap="none" rtlCol="0">
            <a:spAutoFit/>
          </a:bodyPr>
          <a:lstStyle/>
          <a:p>
            <a:r>
              <a:rPr lang="nb-NO" sz="4400" dirty="0" smtClean="0"/>
              <a:t>En trussel?</a:t>
            </a:r>
            <a:endParaRPr lang="nb-NO" sz="44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rot="16200000">
            <a:off x="71175" y="2924208"/>
            <a:ext cx="4419848" cy="3195062"/>
          </a:xfrm>
          <a:prstGeom prst="rect">
            <a:avLst/>
          </a:prstGeom>
        </p:spPr>
      </p:pic>
    </p:spTree>
    <p:extLst>
      <p:ext uri="{BB962C8B-B14F-4D97-AF65-F5344CB8AC3E}">
        <p14:creationId xmlns:p14="http://schemas.microsoft.com/office/powerpoint/2010/main" val="206215512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7" y="0"/>
            <a:ext cx="8229600" cy="1143000"/>
          </a:xfrm>
        </p:spPr>
        <p:txBody>
          <a:bodyPr>
            <a:normAutofit/>
          </a:bodyPr>
          <a:lstStyle/>
          <a:p>
            <a:r>
              <a:rPr lang="nb-NO" dirty="0" smtClean="0"/>
              <a:t>Arbeid med kilder</a:t>
            </a:r>
            <a:endParaRPr lang="nb-NO" dirty="0"/>
          </a:p>
        </p:txBody>
      </p:sp>
      <p:sp>
        <p:nvSpPr>
          <p:cNvPr id="5" name="Content Placeholder 2"/>
          <p:cNvSpPr>
            <a:spLocks noGrp="1"/>
          </p:cNvSpPr>
          <p:nvPr>
            <p:ph idx="1"/>
          </p:nvPr>
        </p:nvSpPr>
        <p:spPr>
          <a:xfrm>
            <a:off x="611560" y="1124744"/>
            <a:ext cx="7643192" cy="1728192"/>
          </a:xfrm>
        </p:spPr>
        <p:txBody>
          <a:bodyPr>
            <a:normAutofit/>
          </a:bodyPr>
          <a:lstStyle/>
          <a:p>
            <a:pPr marL="0" indent="0">
              <a:buNone/>
            </a:pPr>
            <a:r>
              <a:rPr lang="nb-NO" dirty="0"/>
              <a:t>Hvorfor jobbe med kilder?</a:t>
            </a:r>
          </a:p>
          <a:p>
            <a:pPr marL="0" indent="0">
              <a:buNone/>
            </a:pPr>
            <a:r>
              <a:rPr lang="nb-NO" dirty="0"/>
              <a:t>Hvorfor lære om individer?</a:t>
            </a:r>
          </a:p>
          <a:p>
            <a:pPr marL="0" indent="0">
              <a:buNone/>
            </a:pPr>
            <a:endParaRPr lang="nb-NO" dirty="0"/>
          </a:p>
        </p:txBody>
      </p:sp>
      <p:pic>
        <p:nvPicPr>
          <p:cNvPr id="4" name="Picture 2" descr="Image result for ark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44" y="3429000"/>
            <a:ext cx="374608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140968"/>
            <a:ext cx="2532007" cy="276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977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lagringshotell.uio.no\div-hl-galleri\Undervisningsavdelingen - ny struktur\Bilder\Haralds bildesamling\Utstillingspresentasjon\13 Minnerom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0" y="14691"/>
            <a:ext cx="9158630" cy="68537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0688"/>
            <a:ext cx="1656184" cy="180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167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
        <p:nvSpPr>
          <p:cNvPr id="14338" name="Title 1"/>
          <p:cNvSpPr>
            <a:spLocks noGrp="1"/>
          </p:cNvSpPr>
          <p:nvPr>
            <p:ph type="title"/>
          </p:nvPr>
        </p:nvSpPr>
        <p:spPr>
          <a:xfrm>
            <a:off x="467544" y="-13672"/>
            <a:ext cx="8229600" cy="1143000"/>
          </a:xfrm>
        </p:spPr>
        <p:txBody>
          <a:bodyPr/>
          <a:lstStyle/>
          <a:p>
            <a:r>
              <a:rPr lang="nb-NO" altLang="nb-NO" dirty="0" smtClean="0"/>
              <a:t>Holocaust</a:t>
            </a:r>
          </a:p>
        </p:txBody>
      </p:sp>
      <p:pic>
        <p:nvPicPr>
          <p:cNvPr id="2" name="Picture 3" descr="http://www.aljazeera.com/mritems/Images/2010/8/11/201081110029145436_8.jpg">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7504" y="1093231"/>
            <a:ext cx="8930918" cy="5648137"/>
          </a:xfrm>
        </p:spPr>
      </p:pic>
    </p:spTree>
    <p:extLst>
      <p:ext uri="{BB962C8B-B14F-4D97-AF65-F5344CB8AC3E}">
        <p14:creationId xmlns:p14="http://schemas.microsoft.com/office/powerpoint/2010/main" val="3870777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95536" y="236538"/>
            <a:ext cx="7056189" cy="677862"/>
          </a:xfrm>
        </p:spPr>
        <p:txBody>
          <a:bodyPr>
            <a:normAutofit fontScale="90000"/>
          </a:bodyPr>
          <a:lstStyle/>
          <a:p>
            <a:pPr algn="l"/>
            <a:r>
              <a:rPr lang="nb-NO" altLang="nb-NO" dirty="0" smtClean="0"/>
              <a:t/>
            </a:r>
            <a:br>
              <a:rPr lang="nb-NO" altLang="nb-NO" dirty="0" smtClean="0"/>
            </a:br>
            <a:r>
              <a:rPr lang="nb-NO" altLang="nb-NO" dirty="0" smtClean="0"/>
              <a:t>Holocaust</a:t>
            </a:r>
            <a:br>
              <a:rPr lang="nb-NO" altLang="nb-NO" dirty="0" smtClean="0"/>
            </a:br>
            <a:endParaRPr lang="nb-NO" altLang="nb-NO" dirty="0" smtClean="0"/>
          </a:p>
        </p:txBody>
      </p:sp>
      <p:sp>
        <p:nvSpPr>
          <p:cNvPr id="9219" name="Content Placeholder 2"/>
          <p:cNvSpPr>
            <a:spLocks noGrp="1"/>
          </p:cNvSpPr>
          <p:nvPr>
            <p:ph sz="half" idx="1"/>
          </p:nvPr>
        </p:nvSpPr>
        <p:spPr>
          <a:xfrm>
            <a:off x="468313" y="1052513"/>
            <a:ext cx="7950200" cy="5345112"/>
          </a:xfrm>
        </p:spPr>
        <p:txBody>
          <a:bodyPr/>
          <a:lstStyle/>
          <a:p>
            <a:pPr fontAlgn="auto">
              <a:spcAft>
                <a:spcPts val="0"/>
              </a:spcAft>
              <a:buFont typeface="Arial" pitchFamily="34" charset="0"/>
              <a:buChar char="•"/>
              <a:defRPr/>
            </a:pPr>
            <a:r>
              <a:rPr lang="nb-NO" altLang="nb-NO" sz="2400" b="1" dirty="0" smtClean="0">
                <a:solidFill>
                  <a:schemeClr val="tx2"/>
                </a:solidFill>
              </a:rPr>
              <a:t>Folkemord på:</a:t>
            </a:r>
            <a:r>
              <a:rPr lang="nb-NO" altLang="nb-NO" b="1" dirty="0">
                <a:solidFill>
                  <a:schemeClr val="tx2"/>
                </a:solidFill>
              </a:rPr>
              <a:t/>
            </a:r>
            <a:br>
              <a:rPr lang="nb-NO" altLang="nb-NO" b="1" dirty="0">
                <a:solidFill>
                  <a:schemeClr val="tx2"/>
                </a:solidFill>
              </a:rPr>
            </a:br>
            <a:endParaRPr lang="nb-NO" altLang="nb-NO" sz="1200" b="1" dirty="0">
              <a:solidFill>
                <a:schemeClr val="tx2"/>
              </a:solidFill>
            </a:endParaRPr>
          </a:p>
          <a:p>
            <a:pPr lvl="1" fontAlgn="auto">
              <a:spcAft>
                <a:spcPts val="0"/>
              </a:spcAft>
              <a:defRPr/>
            </a:pPr>
            <a:r>
              <a:rPr lang="nb-NO" altLang="nb-NO" sz="2000" dirty="0">
                <a:solidFill>
                  <a:schemeClr val="tx2"/>
                </a:solidFill>
              </a:rPr>
              <a:t>Jøder</a:t>
            </a:r>
          </a:p>
          <a:p>
            <a:pPr lvl="1" fontAlgn="auto">
              <a:spcAft>
                <a:spcPts val="0"/>
              </a:spcAft>
              <a:defRPr/>
            </a:pPr>
            <a:r>
              <a:rPr lang="nb-NO" altLang="nb-NO" sz="2000" dirty="0">
                <a:solidFill>
                  <a:schemeClr val="tx2"/>
                </a:solidFill>
              </a:rPr>
              <a:t>Rom (sigøynere</a:t>
            </a:r>
            <a:r>
              <a:rPr lang="nb-NO" altLang="nb-NO" sz="2000" dirty="0" smtClean="0">
                <a:solidFill>
                  <a:schemeClr val="tx2"/>
                </a:solidFill>
              </a:rPr>
              <a:t>)</a:t>
            </a:r>
          </a:p>
          <a:p>
            <a:pPr lvl="1">
              <a:defRPr/>
            </a:pPr>
            <a:r>
              <a:rPr lang="nb-NO" altLang="nb-NO" sz="2000" dirty="0">
                <a:solidFill>
                  <a:schemeClr val="tx2"/>
                </a:solidFill>
              </a:rPr>
              <a:t>Slaviske folkegrupper (øst-europeere</a:t>
            </a:r>
            <a:r>
              <a:rPr lang="nb-NO" altLang="nb-NO" sz="2000" dirty="0" smtClean="0">
                <a:solidFill>
                  <a:schemeClr val="tx2"/>
                </a:solidFill>
              </a:rPr>
              <a:t>)</a:t>
            </a:r>
            <a:endParaRPr lang="nb-NO" altLang="nb-NO" sz="2000" dirty="0">
              <a:solidFill>
                <a:schemeClr val="tx2"/>
              </a:solidFill>
            </a:endParaRPr>
          </a:p>
          <a:p>
            <a:pPr lvl="1" fontAlgn="auto">
              <a:spcAft>
                <a:spcPts val="0"/>
              </a:spcAft>
              <a:defRPr/>
            </a:pPr>
            <a:r>
              <a:rPr lang="nb-NO" altLang="nb-NO" sz="2000" dirty="0">
                <a:solidFill>
                  <a:schemeClr val="tx2"/>
                </a:solidFill>
              </a:rPr>
              <a:t>Funksjonshemmede </a:t>
            </a:r>
          </a:p>
          <a:p>
            <a:pPr lvl="1" fontAlgn="auto">
              <a:spcAft>
                <a:spcPts val="0"/>
              </a:spcAft>
              <a:defRPr/>
            </a:pPr>
            <a:r>
              <a:rPr lang="nb-NO" altLang="nb-NO" sz="2000" dirty="0" smtClean="0">
                <a:solidFill>
                  <a:schemeClr val="tx2"/>
                </a:solidFill>
              </a:rPr>
              <a:t>«Asosiale», </a:t>
            </a:r>
            <a:r>
              <a:rPr lang="nb-NO" altLang="nb-NO" sz="2000" dirty="0">
                <a:solidFill>
                  <a:schemeClr val="tx2"/>
                </a:solidFill>
              </a:rPr>
              <a:t>Jehovas vitner, homofile</a:t>
            </a:r>
          </a:p>
          <a:p>
            <a:pPr lvl="1" fontAlgn="auto">
              <a:spcAft>
                <a:spcPts val="0"/>
              </a:spcAft>
              <a:defRPr/>
            </a:pPr>
            <a:r>
              <a:rPr lang="nb-NO" altLang="nb-NO" sz="2000" dirty="0">
                <a:solidFill>
                  <a:schemeClr val="tx2"/>
                </a:solidFill>
              </a:rPr>
              <a:t>Politiske motstandere, kommunister</a:t>
            </a:r>
            <a:r>
              <a:rPr lang="nb-NO" altLang="nb-NO" dirty="0">
                <a:solidFill>
                  <a:schemeClr val="tx2"/>
                </a:solidFill>
              </a:rPr>
              <a:t/>
            </a:r>
            <a:br>
              <a:rPr lang="nb-NO" altLang="nb-NO" dirty="0">
                <a:solidFill>
                  <a:schemeClr val="tx2"/>
                </a:solidFill>
              </a:rPr>
            </a:br>
            <a:endParaRPr lang="nb-NO" altLang="nb-NO" dirty="0">
              <a:solidFill>
                <a:schemeClr val="tx2"/>
              </a:solidFill>
            </a:endParaRPr>
          </a:p>
          <a:p>
            <a:pPr fontAlgn="auto">
              <a:spcAft>
                <a:spcPts val="0"/>
              </a:spcAft>
              <a:buFont typeface="Arial" pitchFamily="34" charset="0"/>
              <a:buChar char="•"/>
              <a:defRPr/>
            </a:pPr>
            <a:r>
              <a:rPr lang="nb-NO" altLang="nb-NO" sz="2400" dirty="0">
                <a:solidFill>
                  <a:schemeClr val="tx2"/>
                </a:solidFill>
              </a:rPr>
              <a:t>Satt i gang av tysk </a:t>
            </a:r>
            <a:r>
              <a:rPr lang="nb-NO" altLang="nb-NO" sz="2400" dirty="0" smtClean="0">
                <a:solidFill>
                  <a:schemeClr val="tx2"/>
                </a:solidFill>
              </a:rPr>
              <a:t>naziregime</a:t>
            </a:r>
            <a:endParaRPr lang="nb-NO" altLang="nb-NO" sz="2400" dirty="0">
              <a:solidFill>
                <a:schemeClr val="tx2"/>
              </a:solidFill>
            </a:endParaRPr>
          </a:p>
          <a:p>
            <a:pPr fontAlgn="auto">
              <a:spcAft>
                <a:spcPts val="0"/>
              </a:spcAft>
              <a:buFont typeface="Arial" pitchFamily="34" charset="0"/>
              <a:buChar char="•"/>
              <a:defRPr/>
            </a:pPr>
            <a:r>
              <a:rPr lang="nb-NO" altLang="nb-NO" sz="2400" dirty="0">
                <a:solidFill>
                  <a:schemeClr val="tx2"/>
                </a:solidFill>
              </a:rPr>
              <a:t>Utført i hele </a:t>
            </a:r>
            <a:r>
              <a:rPr lang="nb-NO" altLang="nb-NO" sz="2400" dirty="0" smtClean="0">
                <a:solidFill>
                  <a:schemeClr val="tx2"/>
                </a:solidFill>
              </a:rPr>
              <a:t>Europa</a:t>
            </a:r>
          </a:p>
          <a:p>
            <a:pPr fontAlgn="auto">
              <a:spcAft>
                <a:spcPts val="0"/>
              </a:spcAft>
              <a:buFont typeface="Arial" pitchFamily="34" charset="0"/>
              <a:buChar char="•"/>
              <a:defRPr/>
            </a:pPr>
            <a:r>
              <a:rPr lang="nb-NO" altLang="nb-NO" sz="2400" dirty="0">
                <a:solidFill>
                  <a:schemeClr val="tx2"/>
                </a:solidFill>
              </a:rPr>
              <a:t>B</a:t>
            </a:r>
            <a:r>
              <a:rPr lang="nb-NO" altLang="nb-NO" sz="2400" dirty="0" smtClean="0">
                <a:solidFill>
                  <a:schemeClr val="tx2"/>
                </a:solidFill>
              </a:rPr>
              <a:t>istand </a:t>
            </a:r>
            <a:r>
              <a:rPr lang="nb-NO" altLang="nb-NO" sz="2400" dirty="0">
                <a:solidFill>
                  <a:schemeClr val="tx2"/>
                </a:solidFill>
              </a:rPr>
              <a:t>fra lokale </a:t>
            </a:r>
            <a:r>
              <a:rPr lang="nb-NO" altLang="nb-NO" sz="2400" dirty="0" smtClean="0">
                <a:solidFill>
                  <a:schemeClr val="tx2"/>
                </a:solidFill>
              </a:rPr>
              <a:t>hjelpere</a:t>
            </a:r>
            <a:endParaRPr lang="nb-NO" altLang="nb-NO" sz="2400" dirty="0">
              <a:solidFill>
                <a:schemeClr val="tx2"/>
              </a:solidFill>
            </a:endParaRPr>
          </a:p>
          <a:p>
            <a:pPr fontAlgn="auto">
              <a:spcAft>
                <a:spcPts val="0"/>
              </a:spcAft>
              <a:buFont typeface="Arial" pitchFamily="34" charset="0"/>
              <a:buChar char="•"/>
              <a:defRPr/>
            </a:pPr>
            <a:endParaRPr lang="nb-NO" altLang="nb-NO" dirty="0">
              <a:solidFill>
                <a:schemeClr val="tx1">
                  <a:lumMod val="50000"/>
                  <a:lumOff val="50000"/>
                </a:schemeClr>
              </a:solidFill>
            </a:endParaRPr>
          </a:p>
          <a:p>
            <a:pPr fontAlgn="auto">
              <a:spcAft>
                <a:spcPts val="0"/>
              </a:spcAft>
              <a:buFont typeface="Arial" pitchFamily="34" charset="0"/>
              <a:buChar char="•"/>
              <a:defRPr/>
            </a:pPr>
            <a:endParaRPr lang="en-US" dirty="0">
              <a:solidFill>
                <a:schemeClr val="tx1">
                  <a:lumMod val="50000"/>
                  <a:lumOff val="50000"/>
                </a:schemeClr>
              </a:solidFill>
            </a:endParaRPr>
          </a:p>
          <a:p>
            <a:pPr marL="0" indent="0">
              <a:buFontTx/>
              <a:buNone/>
              <a:defRPr/>
            </a:pPr>
            <a:endParaRPr lang="nb-NO" altLang="nb-NO" sz="2000" dirty="0" smtClean="0"/>
          </a:p>
        </p:txBody>
      </p:sp>
      <p:pic>
        <p:nvPicPr>
          <p:cNvPr id="4" name="Picture 10" descr="http://img214.imageshack.us/img214/6995/5796j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635" y="625399"/>
            <a:ext cx="3355846" cy="264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8940" y="3429000"/>
            <a:ext cx="2192206" cy="308580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32699" b="30537"/>
          <a:stretch/>
        </p:blipFill>
        <p:spPr>
          <a:xfrm>
            <a:off x="6261100" y="0"/>
            <a:ext cx="2882900" cy="1059873"/>
          </a:xfrm>
          <a:prstGeom prst="rect">
            <a:avLst/>
          </a:prstGeom>
        </p:spPr>
      </p:pic>
    </p:spTree>
    <p:extLst>
      <p:ext uri="{BB962C8B-B14F-4D97-AF65-F5344CB8AC3E}">
        <p14:creationId xmlns:p14="http://schemas.microsoft.com/office/powerpoint/2010/main" val="278924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ma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37443" y="30162"/>
            <a:ext cx="6677025" cy="6827838"/>
          </a:xfrm>
          <a:prstGeom prst="rect">
            <a:avLst/>
          </a:prstGeom>
          <a:noFill/>
        </p:spPr>
      </p:pic>
      <p:sp>
        <p:nvSpPr>
          <p:cNvPr id="3" name="Rectangle 2"/>
          <p:cNvSpPr/>
          <p:nvPr/>
        </p:nvSpPr>
        <p:spPr>
          <a:xfrm>
            <a:off x="1115616" y="191300"/>
            <a:ext cx="7704856" cy="830997"/>
          </a:xfrm>
          <a:prstGeom prst="rect">
            <a:avLst/>
          </a:prstGeom>
        </p:spPr>
        <p:txBody>
          <a:bodyPr wrap="square">
            <a:spAutoFit/>
          </a:bodyPr>
          <a:lstStyle/>
          <a:p>
            <a:r>
              <a:rPr lang="nb-NO" sz="2400" b="1" dirty="0"/>
              <a:t>Jødisk befolkning i Europa før </a:t>
            </a:r>
            <a:r>
              <a:rPr lang="nb-NO" sz="2400" b="1" dirty="0" smtClean="0"/>
              <a:t>krigen</a:t>
            </a:r>
          </a:p>
          <a:p>
            <a:r>
              <a:rPr lang="nb-NO" sz="2400" b="1" dirty="0" smtClean="0"/>
              <a:t> ca. 9 </a:t>
            </a:r>
            <a:r>
              <a:rPr lang="nb-NO" sz="2400" b="1" dirty="0"/>
              <a:t>millioner </a:t>
            </a:r>
            <a:endParaRPr lang="nb-NO"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Tree>
    <p:extLst>
      <p:ext uri="{BB962C8B-B14F-4D97-AF65-F5344CB8AC3E}">
        <p14:creationId xmlns:p14="http://schemas.microsoft.com/office/powerpoint/2010/main" val="142902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ma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258888" y="-28574"/>
            <a:ext cx="6769100" cy="6886576"/>
          </a:xfrm>
          <a:prstGeom prst="rect">
            <a:avLst/>
          </a:prstGeom>
          <a:noFill/>
        </p:spPr>
      </p:pic>
      <p:sp>
        <p:nvSpPr>
          <p:cNvPr id="7" name="Rectangle 6"/>
          <p:cNvSpPr/>
          <p:nvPr/>
        </p:nvSpPr>
        <p:spPr>
          <a:xfrm>
            <a:off x="1187624" y="223635"/>
            <a:ext cx="7704856" cy="461665"/>
          </a:xfrm>
          <a:prstGeom prst="rect">
            <a:avLst/>
          </a:prstGeom>
        </p:spPr>
        <p:txBody>
          <a:bodyPr wrap="square">
            <a:spAutoFit/>
          </a:bodyPr>
          <a:lstStyle/>
          <a:p>
            <a:r>
              <a:rPr lang="nb-NO" sz="2400" b="1" dirty="0" smtClean="0"/>
              <a:t>Etter krigen ca. 3 </a:t>
            </a:r>
            <a:r>
              <a:rPr lang="nb-NO" sz="2400" b="1" dirty="0"/>
              <a:t>millioner </a:t>
            </a:r>
            <a:endParaRPr lang="nb-NO"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699" b="30537"/>
          <a:stretch/>
        </p:blipFill>
        <p:spPr>
          <a:xfrm>
            <a:off x="6261100" y="33358"/>
            <a:ext cx="2882900" cy="1059873"/>
          </a:xfrm>
          <a:prstGeom prst="rect">
            <a:avLst/>
          </a:prstGeom>
        </p:spPr>
      </p:pic>
    </p:spTree>
    <p:extLst>
      <p:ext uri="{BB962C8B-B14F-4D97-AF65-F5344CB8AC3E}">
        <p14:creationId xmlns:p14="http://schemas.microsoft.com/office/powerpoint/2010/main" val="364100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Char char="•"/>
              <a:defRPr sz="2200">
                <a:solidFill>
                  <a:schemeClr val="tx1"/>
                </a:solidFill>
                <a:latin typeface="Arial" charset="0"/>
              </a:defRPr>
            </a:lvl1pPr>
            <a:lvl2pPr marL="742950" indent="-285750" eaLnBrk="0" hangingPunct="0">
              <a:spcBef>
                <a:spcPct val="20000"/>
              </a:spcBef>
              <a:buClr>
                <a:schemeClr val="folHlink"/>
              </a:buClr>
              <a:buChar char="–"/>
              <a:defRPr sz="2200">
                <a:solidFill>
                  <a:schemeClr val="tx1"/>
                </a:solidFill>
                <a:latin typeface="Arial" charset="0"/>
              </a:defRPr>
            </a:lvl2pPr>
            <a:lvl3pPr marL="1143000" indent="-228600" eaLnBrk="0" hangingPunct="0">
              <a:spcBef>
                <a:spcPct val="20000"/>
              </a:spcBef>
              <a:buClr>
                <a:schemeClr val="folHlink"/>
              </a:buClr>
              <a:buChar char="•"/>
              <a:defRPr sz="2000">
                <a:solidFill>
                  <a:schemeClr val="tx1"/>
                </a:solidFill>
                <a:latin typeface="Arial" charset="0"/>
              </a:defRPr>
            </a:lvl3pPr>
            <a:lvl4pPr marL="1600200" indent="-228600" eaLnBrk="0" hangingPunct="0">
              <a:spcBef>
                <a:spcPct val="20000"/>
              </a:spcBef>
              <a:buClr>
                <a:schemeClr val="folHlink"/>
              </a:buClr>
              <a:buChar char="–"/>
              <a:defRPr sz="1600">
                <a:solidFill>
                  <a:schemeClr val="tx1"/>
                </a:solidFill>
                <a:latin typeface="Arial" charset="0"/>
              </a:defRPr>
            </a:lvl4pPr>
            <a:lvl5pPr marL="2057400" indent="-228600" eaLnBrk="0" hangingPunct="0">
              <a:spcBef>
                <a:spcPct val="20000"/>
              </a:spcBef>
              <a:buClr>
                <a:schemeClr val="folHlink"/>
              </a:buClr>
              <a:buChar char="»"/>
              <a:defRPr sz="16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charset="0"/>
              </a:defRPr>
            </a:lvl9pPr>
          </a:lstStyle>
          <a:p>
            <a:pPr>
              <a:spcBef>
                <a:spcPct val="0"/>
              </a:spcBef>
              <a:buClrTx/>
              <a:buFontTx/>
              <a:buNone/>
            </a:pPr>
            <a:r>
              <a:rPr lang="nb-NO" altLang="nb-NO" sz="1000" smtClean="0">
                <a:solidFill>
                  <a:schemeClr val="accent1"/>
                </a:solidFill>
              </a:rPr>
              <a:t>Side </a:t>
            </a:r>
            <a:fld id="{1F4D7277-FE26-4215-82D7-8B27396C43FB}" type="slidenum">
              <a:rPr lang="nb-NO" altLang="nb-NO" sz="1000" smtClean="0">
                <a:solidFill>
                  <a:schemeClr val="accent1"/>
                </a:solidFill>
              </a:rPr>
              <a:pPr>
                <a:spcBef>
                  <a:spcPct val="0"/>
                </a:spcBef>
                <a:buClrTx/>
                <a:buFontTx/>
                <a:buNone/>
              </a:pPr>
              <a:t>8</a:t>
            </a:fld>
            <a:endParaRPr lang="nb-NO" altLang="nb-NO" sz="1000" smtClean="0">
              <a:solidFill>
                <a:schemeClr val="accent1"/>
              </a:solidFill>
            </a:endParaRPr>
          </a:p>
        </p:txBody>
      </p:sp>
      <p:sp>
        <p:nvSpPr>
          <p:cNvPr id="21507" name="Date Placeholder 7"/>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Char char="•"/>
              <a:defRPr sz="2200">
                <a:solidFill>
                  <a:schemeClr val="tx1"/>
                </a:solidFill>
                <a:latin typeface="Arial" charset="0"/>
              </a:defRPr>
            </a:lvl1pPr>
            <a:lvl2pPr marL="742950" indent="-285750" eaLnBrk="0" hangingPunct="0">
              <a:spcBef>
                <a:spcPct val="20000"/>
              </a:spcBef>
              <a:buClr>
                <a:schemeClr val="folHlink"/>
              </a:buClr>
              <a:buChar char="–"/>
              <a:defRPr sz="2200">
                <a:solidFill>
                  <a:schemeClr val="tx1"/>
                </a:solidFill>
                <a:latin typeface="Arial" charset="0"/>
              </a:defRPr>
            </a:lvl2pPr>
            <a:lvl3pPr marL="1143000" indent="-228600" eaLnBrk="0" hangingPunct="0">
              <a:spcBef>
                <a:spcPct val="20000"/>
              </a:spcBef>
              <a:buClr>
                <a:schemeClr val="folHlink"/>
              </a:buClr>
              <a:buChar char="•"/>
              <a:defRPr sz="2000">
                <a:solidFill>
                  <a:schemeClr val="tx1"/>
                </a:solidFill>
                <a:latin typeface="Arial" charset="0"/>
              </a:defRPr>
            </a:lvl3pPr>
            <a:lvl4pPr marL="1600200" indent="-228600" eaLnBrk="0" hangingPunct="0">
              <a:spcBef>
                <a:spcPct val="20000"/>
              </a:spcBef>
              <a:buClr>
                <a:schemeClr val="folHlink"/>
              </a:buClr>
              <a:buChar char="–"/>
              <a:defRPr sz="1600">
                <a:solidFill>
                  <a:schemeClr val="tx1"/>
                </a:solidFill>
                <a:latin typeface="Arial" charset="0"/>
              </a:defRPr>
            </a:lvl4pPr>
            <a:lvl5pPr marL="2057400" indent="-228600" eaLnBrk="0" hangingPunct="0">
              <a:spcBef>
                <a:spcPct val="20000"/>
              </a:spcBef>
              <a:buClr>
                <a:schemeClr val="folHlink"/>
              </a:buClr>
              <a:buChar char="»"/>
              <a:defRPr sz="16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charset="0"/>
              </a:defRPr>
            </a:lvl9pPr>
          </a:lstStyle>
          <a:p>
            <a:pPr>
              <a:spcBef>
                <a:spcPct val="0"/>
              </a:spcBef>
              <a:buClrTx/>
              <a:buFontTx/>
              <a:buNone/>
            </a:pPr>
            <a:fld id="{10086B4B-0BC9-4373-8EFA-5565055D5CC7}" type="datetime1">
              <a:rPr lang="nb-NO" altLang="nb-NO" sz="1000" smtClean="0">
                <a:solidFill>
                  <a:schemeClr val="accent1"/>
                </a:solidFill>
              </a:rPr>
              <a:pPr>
                <a:spcBef>
                  <a:spcPct val="0"/>
                </a:spcBef>
                <a:buClrTx/>
                <a:buFontTx/>
                <a:buNone/>
              </a:pPr>
              <a:t>02.04.2020</a:t>
            </a:fld>
            <a:endParaRPr lang="nb-NO" altLang="nb-NO" sz="1000" smtClean="0">
              <a:solidFill>
                <a:schemeClr val="accent1"/>
              </a:solidFill>
            </a:endParaRPr>
          </a:p>
        </p:txBody>
      </p:sp>
      <p:sp>
        <p:nvSpPr>
          <p:cNvPr id="21508" name="Rectangle 2"/>
          <p:cNvSpPr>
            <a:spLocks noGrp="1" noChangeArrowheads="1"/>
          </p:cNvSpPr>
          <p:nvPr>
            <p:ph type="title"/>
          </p:nvPr>
        </p:nvSpPr>
        <p:spPr>
          <a:xfrm>
            <a:off x="398462" y="236538"/>
            <a:ext cx="8277993" cy="677862"/>
          </a:xfrm>
        </p:spPr>
        <p:txBody>
          <a:bodyPr>
            <a:noAutofit/>
          </a:bodyPr>
          <a:lstStyle/>
          <a:p>
            <a:pPr eaLnBrk="1" hangingPunct="1"/>
            <a:r>
              <a:rPr lang="nb-NO" altLang="nb-NO" sz="4000" dirty="0" smtClean="0"/>
              <a:t>NORGE OKKUPERT AV NAZI-TYSKLAND </a:t>
            </a:r>
          </a:p>
        </p:txBody>
      </p:sp>
      <p:sp>
        <p:nvSpPr>
          <p:cNvPr id="21509" name="Rectangle 3"/>
          <p:cNvSpPr>
            <a:spLocks noGrp="1" noChangeArrowheads="1"/>
          </p:cNvSpPr>
          <p:nvPr>
            <p:ph type="body" sz="half" idx="1"/>
          </p:nvPr>
        </p:nvSpPr>
        <p:spPr>
          <a:xfrm>
            <a:off x="395288" y="1066800"/>
            <a:ext cx="3096592" cy="489992"/>
          </a:xfrm>
        </p:spPr>
        <p:txBody>
          <a:bodyPr>
            <a:normAutofit fontScale="92500" lnSpcReduction="20000"/>
          </a:bodyPr>
          <a:lstStyle/>
          <a:p>
            <a:pPr marL="0" indent="0" eaLnBrk="1" hangingPunct="1">
              <a:lnSpc>
                <a:spcPct val="150000"/>
              </a:lnSpc>
              <a:buNone/>
            </a:pPr>
            <a:r>
              <a:rPr lang="nb-NO" altLang="nb-NO" sz="2000" dirty="0" smtClean="0"/>
              <a:t>9. april 1940 til 8. mai 1945.</a:t>
            </a:r>
          </a:p>
        </p:txBody>
      </p:sp>
      <p:pic>
        <p:nvPicPr>
          <p:cNvPr id="21510" name="Picture 10" descr="okkupasjon"/>
          <p:cNvPicPr>
            <a:picLocks noGrp="1" noChangeAspect="1" noChangeArrowheads="1"/>
          </p:cNvPicPr>
          <p:nvPr>
            <p:ph sz="quarter" idx="2"/>
          </p:nvPr>
        </p:nvPicPr>
        <p:blipFill>
          <a:blip r:embed="rId3">
            <a:lum bright="12000"/>
            <a:extLst>
              <a:ext uri="{28A0092B-C50C-407E-A947-70E740481C1C}">
                <a14:useLocalDpi xmlns:a14="http://schemas.microsoft.com/office/drawing/2010/main" val="0"/>
              </a:ext>
            </a:extLst>
          </a:blip>
          <a:srcRect/>
          <a:stretch>
            <a:fillRect/>
          </a:stretch>
        </p:blipFill>
        <p:spPr>
          <a:xfrm>
            <a:off x="395288" y="1557338"/>
            <a:ext cx="8497887" cy="5624512"/>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6961" y="882484"/>
            <a:ext cx="2167003" cy="285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2699" b="30537"/>
          <a:stretch/>
        </p:blipFill>
        <p:spPr>
          <a:xfrm>
            <a:off x="326845" y="5798127"/>
            <a:ext cx="2882900" cy="1059873"/>
          </a:xfrm>
          <a:prstGeom prst="rect">
            <a:avLst/>
          </a:prstGeom>
        </p:spPr>
      </p:pic>
    </p:spTree>
    <p:extLst>
      <p:ext uri="{BB962C8B-B14F-4D97-AF65-F5344CB8AC3E}">
        <p14:creationId xmlns:p14="http://schemas.microsoft.com/office/powerpoint/2010/main" val="8985858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2699" b="30537"/>
          <a:stretch/>
        </p:blipFill>
        <p:spPr>
          <a:xfrm>
            <a:off x="6282772" y="23444"/>
            <a:ext cx="2882900" cy="1059873"/>
          </a:xfrm>
          <a:prstGeom prst="rect">
            <a:avLst/>
          </a:prstGeom>
        </p:spPr>
      </p:pic>
      <p:sp>
        <p:nvSpPr>
          <p:cNvPr id="2" name="Title 1"/>
          <p:cNvSpPr>
            <a:spLocks noGrp="1"/>
          </p:cNvSpPr>
          <p:nvPr>
            <p:ph type="title"/>
          </p:nvPr>
        </p:nvSpPr>
        <p:spPr>
          <a:xfrm>
            <a:off x="251520" y="274638"/>
            <a:ext cx="8712968" cy="994122"/>
          </a:xfrm>
        </p:spPr>
        <p:txBody>
          <a:bodyPr>
            <a:normAutofit fontScale="90000"/>
          </a:bodyPr>
          <a:lstStyle/>
          <a:p>
            <a:r>
              <a:rPr lang="nb-NO" dirty="0" smtClean="0"/>
              <a:t>1942</a:t>
            </a:r>
            <a:br>
              <a:rPr lang="nb-NO" dirty="0" smtClean="0"/>
            </a:br>
            <a:r>
              <a:rPr lang="nb-NO" dirty="0" smtClean="0"/>
              <a:t>Registrering – arrestasjon - deportasjon</a:t>
            </a:r>
            <a:endParaRPr lang="nb-NO" dirty="0"/>
          </a:p>
        </p:txBody>
      </p:sp>
      <p:pic>
        <p:nvPicPr>
          <p:cNvPr id="4" name="Content Placeholder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25313" y="1346097"/>
            <a:ext cx="3744416" cy="5379138"/>
          </a:xfrm>
          <a:prstGeom prst="rect">
            <a:avLst/>
          </a:prstGeom>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384195"/>
            <a:ext cx="3743617" cy="524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agringshotell.uio.no\div-hl-galleri\Undervisning Huk\Skolebesøk\Bilder\gammel drosje.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7237838" y="4307553"/>
            <a:ext cx="1905362" cy="232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1841" y="4307553"/>
            <a:ext cx="2999689" cy="2322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66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4332</TotalTime>
  <Words>4474</Words>
  <Application>Microsoft Office PowerPoint</Application>
  <PresentationFormat>On-screen Show (4:3)</PresentationFormat>
  <Paragraphs>244</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ＭＳ Ｐゴシック</vt:lpstr>
      <vt:lpstr>SimSun</vt:lpstr>
      <vt:lpstr>Arial</vt:lpstr>
      <vt:lpstr>Calibri</vt:lpstr>
      <vt:lpstr>Times New Roman</vt:lpstr>
      <vt:lpstr>Office Theme</vt:lpstr>
      <vt:lpstr>PowerPoint Presentation</vt:lpstr>
      <vt:lpstr>PowerPoint Presentation</vt:lpstr>
      <vt:lpstr>PowerPoint Presentation</vt:lpstr>
      <vt:lpstr>Holocaust</vt:lpstr>
      <vt:lpstr> Holocaust </vt:lpstr>
      <vt:lpstr>PowerPoint Presentation</vt:lpstr>
      <vt:lpstr>PowerPoint Presentation</vt:lpstr>
      <vt:lpstr>NORGE OKKUPERT AV NAZI-TYSKLAND </vt:lpstr>
      <vt:lpstr>1942 Registrering – arrestasjon - deportasjon</vt:lpstr>
      <vt:lpstr>PowerPoint Presentation</vt:lpstr>
      <vt:lpstr>Deportasjon 26. november 1942</vt:lpstr>
      <vt:lpstr>PowerPoint Presentation</vt:lpstr>
      <vt:lpstr>Holocaust i Norge </vt:lpstr>
      <vt:lpstr>Studér bildet dere har fått utdelt</vt:lpstr>
      <vt:lpstr>Hva skjedde?</vt:lpstr>
      <vt:lpstr> Studér tidslinjen dere har fått utdelt over 2. verdenskrig og Holocaust  Hva tror dere skjedde med Robert og familien? </vt:lpstr>
      <vt:lpstr>Studér tidslinjen dere har fått utdelt over 2. verdenskrig og Holocaust  Hva tror dere skjedde? </vt:lpstr>
      <vt:lpstr>Historiske kilder om individer</vt:lpstr>
      <vt:lpstr>Edgar Brichta</vt:lpstr>
      <vt:lpstr>Spre kildene utover bordet</vt:lpstr>
      <vt:lpstr>PowerPoint Presentation</vt:lpstr>
      <vt:lpstr>Kildene er nummerert.  Presenter kilden i riktig rekkefølge for gruppa.  Fyll samtidig ut skjemaet.</vt:lpstr>
      <vt:lpstr>Forbered en kort presentasjon om deres person og familien der dere forteller om:</vt:lpstr>
      <vt:lpstr>Robert Savosnick</vt:lpstr>
      <vt:lpstr>Hvorfor ble europeiske jøder forfulgt? </vt:lpstr>
      <vt:lpstr>Mål: Et stort Tyskland for germanere</vt:lpstr>
      <vt:lpstr>Antisemittisme i et kristent Europa</vt:lpstr>
      <vt:lpstr>Sterk og ofte aggressiv nasjonalisme </vt:lpstr>
      <vt:lpstr>Rasetenkning</vt:lpstr>
      <vt:lpstr>Konspirasjonstenkning</vt:lpstr>
      <vt:lpstr>PowerPoint Presentation</vt:lpstr>
      <vt:lpstr>  </vt:lpstr>
      <vt:lpstr>Arbeid med kilder</vt:lpstr>
      <vt:lpstr>PowerPoint Presentation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Hagen Meadow</dc:creator>
  <cp:lastModifiedBy>Kristin Borgenheim</cp:lastModifiedBy>
  <cp:revision>136</cp:revision>
  <cp:lastPrinted>2017-08-30T14:49:47Z</cp:lastPrinted>
  <dcterms:created xsi:type="dcterms:W3CDTF">2017-06-13T13:45:57Z</dcterms:created>
  <dcterms:modified xsi:type="dcterms:W3CDTF">2020-04-02T11:49:55Z</dcterms:modified>
</cp:coreProperties>
</file>